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71" r:id="rId4"/>
    <p:sldId id="269" r:id="rId5"/>
    <p:sldId id="270" r:id="rId6"/>
    <p:sldId id="266" r:id="rId7"/>
    <p:sldId id="267" r:id="rId8"/>
    <p:sldId id="262" r:id="rId9"/>
    <p:sldId id="263" r:id="rId10"/>
    <p:sldId id="265" r:id="rId11"/>
    <p:sldId id="268" r:id="rId12"/>
    <p:sldId id="272" r:id="rId13"/>
    <p:sldId id="258" r:id="rId14"/>
  </p:sldIdLst>
  <p:sldSz cx="9144000" cy="6858000" type="screen4x3"/>
  <p:notesSz cx="6858000" cy="9144000"/>
  <p:defaultTextStyle>
    <a:defPPr>
      <a:defRPr lang="nl-NL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8DF"/>
    <a:srgbClr val="376EB7"/>
    <a:srgbClr val="80B360"/>
    <a:srgbClr val="4570B4"/>
    <a:srgbClr val="68A8DE"/>
    <a:srgbClr val="00A1DE"/>
    <a:srgbClr val="C4D9F0"/>
    <a:srgbClr val="9DC5DF"/>
    <a:srgbClr val="A2C5E9"/>
    <a:srgbClr val="DC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2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FD456-FE7F-4BB1-A162-7DB4470031F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556CD-D8D9-4C9C-9F94-9B97BE252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627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B6A56-5B97-4EEE-A274-B44532BAAD48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AAEE-5B6D-4BE0-AFDA-DDFDEA29EC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09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AAEE-5B6D-4BE0-AFDA-DDFDEA29EC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19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‘Inductiemedicatie’</a:t>
            </a:r>
          </a:p>
          <a:p>
            <a:pPr lvl="1"/>
            <a:r>
              <a:rPr lang="nl-NL" dirty="0"/>
              <a:t>De ontsteking zo snel mogelijk rustig krijgen</a:t>
            </a:r>
          </a:p>
          <a:p>
            <a:r>
              <a:rPr lang="nl-NL" dirty="0"/>
              <a:t>‘</a:t>
            </a:r>
            <a:r>
              <a:rPr lang="nl-NL" b="1" dirty="0"/>
              <a:t>Onderhoudsmedicatie’</a:t>
            </a:r>
          </a:p>
          <a:p>
            <a:pPr lvl="1"/>
            <a:r>
              <a:rPr lang="nl-NL" b="1" dirty="0"/>
              <a:t>Voorkomen dat de ontsteking weer terug komt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AAEE-5B6D-4BE0-AFDA-DDFDEA29ECE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2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06536"/>
            <a:ext cx="9142803" cy="35550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9144000" cy="2976160"/>
          </a:xfrm>
          <a:prstGeom prst="rect">
            <a:avLst/>
          </a:prstGeom>
          <a:gradFill>
            <a:gsLst>
              <a:gs pos="0">
                <a:srgbClr val="52A8DF"/>
              </a:gs>
              <a:gs pos="100000">
                <a:srgbClr val="376EB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306536"/>
            <a:ext cx="9147600" cy="338488"/>
          </a:xfrm>
          <a:solidFill>
            <a:srgbClr val="00A1DE">
              <a:alpha val="6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0" y="2310493"/>
            <a:ext cx="9147600" cy="334735"/>
          </a:xfrm>
          <a:prstGeom prst="rect">
            <a:avLst/>
          </a:prstGeom>
          <a:solidFill>
            <a:srgbClr val="80B3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0" y="2976160"/>
            <a:ext cx="9147600" cy="330376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0" y="2645229"/>
            <a:ext cx="9147600" cy="334735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7584" y="1221383"/>
            <a:ext cx="7452000" cy="55143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252"/>
              </a:lnSpc>
              <a:defRPr sz="3200" b="1" spc="1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1725439"/>
            <a:ext cx="7452000" cy="55143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4252"/>
              </a:lnSpc>
              <a:spcBef>
                <a:spcPts val="0"/>
              </a:spcBef>
              <a:buNone/>
              <a:defRPr sz="3200" b="1" spc="10" baseline="0">
                <a:solidFill>
                  <a:schemeClr val="accent2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56" y="577972"/>
            <a:ext cx="2267976" cy="307541"/>
          </a:xfrm>
          <a:prstGeom prst="rect">
            <a:avLst/>
          </a:prstGeom>
        </p:spPr>
      </p:pic>
      <p:sp>
        <p:nvSpPr>
          <p:cNvPr id="25" name="Tijdelijke aanduiding voor datum 24"/>
          <p:cNvSpPr>
            <a:spLocks noGrp="1"/>
          </p:cNvSpPr>
          <p:nvPr>
            <p:ph type="dt" sz="half" idx="15"/>
          </p:nvPr>
        </p:nvSpPr>
        <p:spPr>
          <a:xfrm>
            <a:off x="827584" y="6433056"/>
            <a:ext cx="1188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4-10-2013</a:t>
            </a:r>
          </a:p>
        </p:txBody>
      </p:sp>
      <p:sp>
        <p:nvSpPr>
          <p:cNvPr id="27" name="Tijdelijke aanduiding voor voettekst 26"/>
          <p:cNvSpPr>
            <a:spLocks noGrp="1"/>
          </p:cNvSpPr>
          <p:nvPr>
            <p:ph type="ftr" sz="quarter" idx="16"/>
          </p:nvPr>
        </p:nvSpPr>
        <p:spPr>
          <a:xfrm>
            <a:off x="2208392" y="6433056"/>
            <a:ext cx="5508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28" name="Tijdelijke aanduiding voor dianummer 27"/>
          <p:cNvSpPr>
            <a:spLocks noGrp="1"/>
          </p:cNvSpPr>
          <p:nvPr>
            <p:ph type="sldNum" sz="quarter" idx="17"/>
          </p:nvPr>
        </p:nvSpPr>
        <p:spPr>
          <a:xfrm>
            <a:off x="7909200" y="6433200"/>
            <a:ext cx="54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BAC460-8BB7-4148-8014-679C5F0AB93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3816087"/>
            <a:ext cx="7452000" cy="720000"/>
          </a:xfrm>
        </p:spPr>
        <p:txBody>
          <a:bodyPr lIns="0" tIns="0" rIns="0" bIns="0">
            <a:noAutofit/>
          </a:bodyPr>
          <a:lstStyle>
            <a:lvl1pPr marL="0" marR="0" indent="0" algn="l" defTabSz="914239" rtl="0" eaLnBrk="1" fontAlgn="auto" latinLnBrk="0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None/>
              <a:tabLst/>
              <a:defRPr sz="2400" b="1" baseline="0">
                <a:solidFill>
                  <a:schemeClr val="bg1"/>
                </a:solidFill>
                <a:latin typeface="+mn-lt"/>
              </a:defRPr>
            </a:lvl1pPr>
            <a:lvl2pPr marL="457119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2pPr>
            <a:lvl3pPr marL="914238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3pPr>
            <a:lvl4pPr marL="1371358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4pPr>
            <a:lvl5pPr marL="1828477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5pPr>
          </a:lstStyle>
          <a:p>
            <a:pPr marL="0" marR="0" lvl="0" indent="0" algn="l" defTabSz="914239" rtl="0" eaLnBrk="1" fontAlgn="auto" latinLnBrk="0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None/>
              <a:tabLst/>
              <a:defRPr/>
            </a:pPr>
            <a:r>
              <a:rPr lang="nl-NL" dirty="0"/>
              <a:t>Afzender, auteur of afdeling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5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tekst 29"/>
          <p:cNvSpPr>
            <a:spLocks noGrp="1"/>
          </p:cNvSpPr>
          <p:nvPr>
            <p:ph type="body" sz="quarter" idx="18" hasCustomPrompt="1"/>
          </p:nvPr>
        </p:nvSpPr>
        <p:spPr>
          <a:xfrm>
            <a:off x="828000" y="3816000"/>
            <a:ext cx="7452000" cy="71814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35"/>
              </a:lnSpc>
              <a:spcBef>
                <a:spcPts val="0"/>
              </a:spcBef>
              <a:buNone/>
              <a:defRPr sz="2400" b="1" baseline="0">
                <a:solidFill>
                  <a:schemeClr val="accent2"/>
                </a:solidFill>
                <a:latin typeface="+mn-lt"/>
              </a:defRPr>
            </a:lvl1pPr>
            <a:lvl2pPr marL="457119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2pPr>
            <a:lvl3pPr marL="914238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3pPr>
            <a:lvl4pPr marL="1371358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4pPr>
            <a:lvl5pPr marL="1828477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5pPr>
          </a:lstStyle>
          <a:p>
            <a:pPr lvl="0"/>
            <a:r>
              <a:rPr lang="nl-NL" dirty="0"/>
              <a:t>Afzender, auteur of afdeling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9"/>
          </p:nvPr>
        </p:nvSpPr>
        <p:spPr>
          <a:xfrm>
            <a:off x="822673" y="6433200"/>
            <a:ext cx="1188000" cy="216000"/>
          </a:xfrm>
        </p:spPr>
        <p:txBody>
          <a:bodyPr/>
          <a:lstStyle/>
          <a:p>
            <a:r>
              <a:rPr lang="nl-NL" dirty="0"/>
              <a:t>4-10-2013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20"/>
          </p:nvPr>
        </p:nvSpPr>
        <p:spPr>
          <a:xfrm>
            <a:off x="2205936" y="6433200"/>
            <a:ext cx="5508000" cy="216000"/>
          </a:xfrm>
        </p:spPr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1"/>
          </p:nvPr>
        </p:nvSpPr>
        <p:spPr>
          <a:xfrm>
            <a:off x="7909200" y="6433200"/>
            <a:ext cx="540000" cy="216000"/>
          </a:xfrm>
        </p:spPr>
        <p:txBody>
          <a:bodyPr/>
          <a:lstStyle/>
          <a:p>
            <a:fld id="{9CBAC460-8BB7-4148-8014-679C5F0AB93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9144000" cy="2976160"/>
          </a:xfrm>
          <a:prstGeom prst="rect">
            <a:avLst/>
          </a:prstGeom>
          <a:gradFill>
            <a:gsLst>
              <a:gs pos="0">
                <a:srgbClr val="52A8DF"/>
              </a:gs>
              <a:gs pos="100000">
                <a:srgbClr val="376EB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306536"/>
            <a:ext cx="9147600" cy="338488"/>
          </a:xfrm>
          <a:solidFill>
            <a:srgbClr val="00A1DE">
              <a:alpha val="6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0" y="2310493"/>
            <a:ext cx="9147600" cy="334735"/>
          </a:xfrm>
          <a:prstGeom prst="rect">
            <a:avLst/>
          </a:prstGeom>
          <a:solidFill>
            <a:srgbClr val="80B3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0" y="2976160"/>
            <a:ext cx="9147600" cy="330376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0" y="2645229"/>
            <a:ext cx="9147600" cy="334735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827584" y="1221383"/>
            <a:ext cx="7452000" cy="55143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252"/>
              </a:lnSpc>
              <a:defRPr sz="3200" b="1" spc="1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1725439"/>
            <a:ext cx="7452000" cy="55143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4252"/>
              </a:lnSpc>
              <a:spcBef>
                <a:spcPts val="0"/>
              </a:spcBef>
              <a:buNone/>
              <a:defRPr sz="3200" b="1" spc="10" baseline="0">
                <a:solidFill>
                  <a:schemeClr val="accent2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23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56" y="577972"/>
            <a:ext cx="2267976" cy="3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6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4-10-2013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5514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733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14450"/>
            <a:ext cx="9147600" cy="4955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4-10-2013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5514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27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2A8DF"/>
              </a:gs>
              <a:gs pos="100000">
                <a:srgbClr val="376EB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sz="quarter" idx="18" hasCustomPrompt="1"/>
          </p:nvPr>
        </p:nvSpPr>
        <p:spPr>
          <a:xfrm>
            <a:off x="827695" y="3830526"/>
            <a:ext cx="7452000" cy="10772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35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119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2pPr>
            <a:lvl3pPr marL="914238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3pPr>
            <a:lvl4pPr marL="1371358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4pPr>
            <a:lvl5pPr marL="1828477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5pPr>
          </a:lstStyle>
          <a:p>
            <a:pPr lvl="0"/>
            <a:r>
              <a:rPr lang="nl-NL" dirty="0"/>
              <a:t>Aftiteling</a:t>
            </a:r>
          </a:p>
        </p:txBody>
      </p:sp>
      <p:sp>
        <p:nvSpPr>
          <p:cNvPr id="18" name="Tijdelijke aanduiding voor tekst 2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95" y="5948150"/>
            <a:ext cx="7452000" cy="71814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2835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19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2pPr>
            <a:lvl3pPr marL="914238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3pPr>
            <a:lvl4pPr marL="1371358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4pPr>
            <a:lvl5pPr marL="1828477" indent="0">
              <a:lnSpc>
                <a:spcPts val="2835"/>
              </a:lnSpc>
              <a:spcBef>
                <a:spcPts val="0"/>
              </a:spcBef>
              <a:buNone/>
              <a:defRPr sz="2400">
                <a:latin typeface="+mn-lt"/>
              </a:defRPr>
            </a:lvl5pPr>
          </a:lstStyle>
          <a:p>
            <a:pPr lvl="0"/>
            <a:r>
              <a:rPr lang="nl-NL" dirty="0"/>
              <a:t>Afzender, auteur of afdeling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0" y="2310492"/>
            <a:ext cx="9147600" cy="326571"/>
          </a:xfrm>
          <a:prstGeom prst="rect">
            <a:avLst/>
          </a:prstGeom>
          <a:solidFill>
            <a:srgbClr val="80B3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 userDrawn="1"/>
        </p:nvSpPr>
        <p:spPr>
          <a:xfrm>
            <a:off x="0" y="2979964"/>
            <a:ext cx="9147600" cy="326572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 userDrawn="1"/>
        </p:nvSpPr>
        <p:spPr>
          <a:xfrm>
            <a:off x="0" y="2645228"/>
            <a:ext cx="9147600" cy="326571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 userDrawn="1"/>
        </p:nvSpPr>
        <p:spPr>
          <a:xfrm>
            <a:off x="0" y="3306536"/>
            <a:ext cx="9147600" cy="334734"/>
          </a:xfrm>
          <a:prstGeom prst="rect">
            <a:avLst/>
          </a:prstGeom>
          <a:solidFill>
            <a:srgbClr val="A2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7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323850"/>
            <a:ext cx="9147600" cy="323850"/>
          </a:xfrm>
          <a:prstGeom prst="rect">
            <a:avLst/>
          </a:prstGeom>
          <a:solidFill>
            <a:srgbClr val="9D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647700"/>
            <a:ext cx="9147600" cy="342900"/>
          </a:xfrm>
          <a:prstGeom prst="rect">
            <a:avLst/>
          </a:prstGeom>
          <a:solidFill>
            <a:srgbClr val="C4D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5514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8000" y="1684182"/>
            <a:ext cx="7452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8000" y="6433200"/>
            <a:ext cx="11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nl-NL"/>
              <a:t>4-10-2013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09018" y="6433200"/>
            <a:ext cx="550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10037" y="6433200"/>
            <a:ext cx="54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CBAC460-8BB7-4148-8014-679C5F0AB93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69" y="376012"/>
            <a:ext cx="1725688" cy="2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4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hf hdr="0" ftr="0"/>
  <p:txStyles>
    <p:titleStyle>
      <a:lvl1pPr algn="l" defTabSz="914239" rtl="0" eaLnBrk="1" latinLnBrk="0" hangingPunct="1">
        <a:lnSpc>
          <a:spcPts val="4252"/>
        </a:lnSpc>
        <a:spcBef>
          <a:spcPct val="0"/>
        </a:spcBef>
        <a:buNone/>
        <a:defRPr sz="2700" b="1" kern="1200" spc="1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239" rtl="0" eaLnBrk="1" latinLnBrk="0" hangingPunct="1">
        <a:lnSpc>
          <a:spcPts val="2835"/>
        </a:lnSpc>
        <a:spcBef>
          <a:spcPts val="0"/>
        </a:spcBef>
        <a:buFont typeface="Arial Narrow" panose="020B0606020202030204" pitchFamily="34" charset="0"/>
        <a:buChar char="-"/>
        <a:defRPr sz="2400" kern="1200" spc="10">
          <a:solidFill>
            <a:schemeClr val="accent2"/>
          </a:solidFill>
          <a:latin typeface="+mn-lt"/>
          <a:ea typeface="+mn-ea"/>
          <a:cs typeface="+mn-cs"/>
        </a:defRPr>
      </a:lvl1pPr>
      <a:lvl2pPr marL="540000" indent="-180000" algn="l" defTabSz="914239" rtl="0" eaLnBrk="1" latinLnBrk="0" hangingPunct="1">
        <a:lnSpc>
          <a:spcPts val="2835"/>
        </a:lnSpc>
        <a:spcBef>
          <a:spcPts val="0"/>
        </a:spcBef>
        <a:buFont typeface="Arial" panose="020B0604020202020204" pitchFamily="34" charset="0"/>
        <a:buChar char="-"/>
        <a:defRPr sz="2000" kern="1200" spc="10">
          <a:solidFill>
            <a:schemeClr val="accent2"/>
          </a:solidFill>
          <a:latin typeface="+mn-lt"/>
          <a:ea typeface="+mn-ea"/>
          <a:cs typeface="+mn-cs"/>
        </a:defRPr>
      </a:lvl2pPr>
      <a:lvl3pPr marL="900000" indent="-180000" algn="l" defTabSz="914239" rtl="0" eaLnBrk="1" latinLnBrk="0" hangingPunct="1">
        <a:lnSpc>
          <a:spcPts val="2835"/>
        </a:lnSpc>
        <a:spcBef>
          <a:spcPts val="0"/>
        </a:spcBef>
        <a:buFont typeface="Arial" panose="020B0604020202020204" pitchFamily="34" charset="0"/>
        <a:buChar char="•"/>
        <a:defRPr sz="2000" kern="1200" spc="10">
          <a:solidFill>
            <a:schemeClr val="accent2"/>
          </a:solidFill>
          <a:latin typeface="+mn-lt"/>
          <a:ea typeface="+mn-ea"/>
          <a:cs typeface="+mn-cs"/>
        </a:defRPr>
      </a:lvl3pPr>
      <a:lvl4pPr marL="1260000" indent="-180000" algn="l" defTabSz="914239" rtl="0" eaLnBrk="1" latinLnBrk="0" hangingPunct="1">
        <a:lnSpc>
          <a:spcPts val="2835"/>
        </a:lnSpc>
        <a:spcBef>
          <a:spcPts val="0"/>
        </a:spcBef>
        <a:buFont typeface="Arial" panose="020B0604020202020204" pitchFamily="34" charset="0"/>
        <a:buChar char="-"/>
        <a:defRPr sz="2000" kern="1200" spc="10">
          <a:solidFill>
            <a:schemeClr val="accent2"/>
          </a:solidFill>
          <a:latin typeface="+mn-lt"/>
          <a:ea typeface="+mn-ea"/>
          <a:cs typeface="+mn-cs"/>
        </a:defRPr>
      </a:lvl4pPr>
      <a:lvl5pPr marL="1620000" indent="-180000" algn="l" defTabSz="914239" rtl="0" eaLnBrk="1" latinLnBrk="0" hangingPunct="1">
        <a:lnSpc>
          <a:spcPts val="2835"/>
        </a:lnSpc>
        <a:spcBef>
          <a:spcPts val="0"/>
        </a:spcBef>
        <a:buFont typeface="Arial" panose="020B0604020202020204" pitchFamily="34" charset="0"/>
        <a:buChar char="-"/>
        <a:defRPr sz="2000" kern="1200" spc="10">
          <a:solidFill>
            <a:schemeClr val="accent2"/>
          </a:solidFill>
          <a:latin typeface="+mn-lt"/>
          <a:ea typeface="+mn-ea"/>
          <a:cs typeface="+mn-cs"/>
        </a:defRPr>
      </a:lvl5pPr>
      <a:lvl6pPr marL="1980000" indent="-180000" algn="l" defTabSz="914239" rtl="0" eaLnBrk="1" latinLnBrk="0" hangingPunct="1">
        <a:lnSpc>
          <a:spcPts val="2835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accent2"/>
          </a:solidFill>
          <a:latin typeface="+mn-lt"/>
          <a:ea typeface="+mn-ea"/>
          <a:cs typeface="+mn-cs"/>
        </a:defRPr>
      </a:lvl6pPr>
      <a:lvl7pPr marL="2340000" indent="-180000" algn="l" defTabSz="914239" rtl="0" eaLnBrk="1" latinLnBrk="0" hangingPunct="1">
        <a:lnSpc>
          <a:spcPts val="2835"/>
        </a:lnSpc>
        <a:spcBef>
          <a:spcPts val="0"/>
        </a:spcBef>
        <a:buFont typeface="Arial Narrow" panose="020B0606020202030204" pitchFamily="34" charset="0"/>
        <a:buChar char="-"/>
        <a:defRPr sz="2000" kern="1200" spc="1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2700000" indent="-180000" algn="l" defTabSz="914239" rtl="0" eaLnBrk="1" latinLnBrk="0" hangingPunct="1">
        <a:lnSpc>
          <a:spcPts val="2835"/>
        </a:lnSpc>
        <a:spcBef>
          <a:spcPts val="0"/>
        </a:spcBef>
        <a:buFont typeface="Arial Narrow" panose="020B0606020202030204" pitchFamily="34" charset="0"/>
        <a:buChar char="-"/>
        <a:defRPr sz="2000" kern="1200" spc="10" baseline="0">
          <a:solidFill>
            <a:schemeClr val="accent2"/>
          </a:solidFill>
          <a:latin typeface="+mn-lt"/>
          <a:ea typeface="+mn-ea"/>
          <a:cs typeface="+mn-cs"/>
        </a:defRPr>
      </a:lvl8pPr>
      <a:lvl9pPr marL="3060000" indent="-180000" algn="l" defTabSz="914239" rtl="0" eaLnBrk="1" latinLnBrk="0" hangingPunct="1">
        <a:lnSpc>
          <a:spcPts val="2835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Sanne van der Wiel</a:t>
            </a:r>
          </a:p>
          <a:p>
            <a:r>
              <a:rPr lang="nl-NL" dirty="0"/>
              <a:t>MDL-arts </a:t>
            </a:r>
          </a:p>
          <a:p>
            <a:r>
              <a:rPr lang="nl-NL" dirty="0"/>
              <a:t>Reinier de Graaf Gasthuis, Delft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IBD Medicatie van nu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Wanneer kies je welk medicijn?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301208"/>
            <a:ext cx="3985712" cy="885054"/>
          </a:xfrm>
          <a:prstGeom prst="rect">
            <a:avLst/>
          </a:prstGeom>
        </p:spPr>
      </p:pic>
      <p:pic>
        <p:nvPicPr>
          <p:cNvPr id="2" name="Picture 4" descr="Crohn &amp; Colitis NL">
            <a:extLst>
              <a:ext uri="{FF2B5EF4-FFF2-40B4-BE49-F238E27FC236}">
                <a16:creationId xmlns:a16="http://schemas.microsoft.com/office/drawing/2014/main" id="{739923AE-5713-580F-32B1-4A37F95C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91962"/>
            <a:ext cx="3073552" cy="13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3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8000" y="1412776"/>
            <a:ext cx="4464080" cy="3672408"/>
          </a:xfrm>
        </p:spPr>
        <p:txBody>
          <a:bodyPr/>
          <a:lstStyle/>
          <a:p>
            <a:r>
              <a:rPr lang="nl-NL" dirty="0"/>
              <a:t>Oude bekende</a:t>
            </a:r>
          </a:p>
          <a:p>
            <a:pPr lvl="1"/>
            <a:r>
              <a:rPr lang="nl-NL" dirty="0" err="1"/>
              <a:t>Mesalazines</a:t>
            </a:r>
            <a:r>
              <a:rPr lang="nl-NL" dirty="0"/>
              <a:t>* </a:t>
            </a:r>
          </a:p>
          <a:p>
            <a:pPr lvl="1"/>
            <a:r>
              <a:rPr lang="nl-NL" dirty="0"/>
              <a:t>Azathioprine/</a:t>
            </a:r>
            <a:r>
              <a:rPr lang="nl-NL" dirty="0" err="1"/>
              <a:t>mercaptopurine</a:t>
            </a:r>
            <a:r>
              <a:rPr lang="nl-NL" dirty="0"/>
              <a:t>/</a:t>
            </a:r>
            <a:r>
              <a:rPr lang="nl-NL" dirty="0" err="1"/>
              <a:t>thioguanine</a:t>
            </a:r>
            <a:endParaRPr lang="nl-NL" dirty="0"/>
          </a:p>
          <a:p>
            <a:pPr lvl="1"/>
            <a:r>
              <a:rPr lang="nl-NL" dirty="0"/>
              <a:t>Anti-TNF; </a:t>
            </a:r>
            <a:r>
              <a:rPr lang="nl-NL" dirty="0" err="1"/>
              <a:t>infliximab</a:t>
            </a:r>
            <a:r>
              <a:rPr lang="nl-NL" dirty="0"/>
              <a:t> en </a:t>
            </a:r>
            <a:r>
              <a:rPr lang="nl-NL" dirty="0" err="1"/>
              <a:t>adalimumab</a:t>
            </a:r>
            <a:endParaRPr lang="nl-NL" dirty="0"/>
          </a:p>
          <a:p>
            <a:pPr lvl="1"/>
            <a:r>
              <a:rPr lang="nl-NL" dirty="0"/>
              <a:t>Methotrexaat</a:t>
            </a:r>
          </a:p>
          <a:p>
            <a:endParaRPr lang="nl-NL" dirty="0"/>
          </a:p>
          <a:p>
            <a:r>
              <a:rPr lang="nl-NL" dirty="0"/>
              <a:t>Nieuwere bekende</a:t>
            </a:r>
          </a:p>
          <a:p>
            <a:pPr lvl="1"/>
            <a:r>
              <a:rPr lang="nl-NL" dirty="0" err="1"/>
              <a:t>Vedolizumab</a:t>
            </a:r>
            <a:endParaRPr lang="nl-NL" dirty="0"/>
          </a:p>
          <a:p>
            <a:pPr lvl="1"/>
            <a:r>
              <a:rPr lang="nl-NL" dirty="0" err="1"/>
              <a:t>Ustekinumab</a:t>
            </a:r>
            <a:endParaRPr lang="nl-NL" dirty="0"/>
          </a:p>
          <a:p>
            <a:pPr lvl="1"/>
            <a:r>
              <a:rPr lang="nl-NL" dirty="0" err="1"/>
              <a:t>Tofacitinib</a:t>
            </a:r>
            <a:r>
              <a:rPr lang="nl-NL" dirty="0"/>
              <a:t>*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000" y="573311"/>
            <a:ext cx="8136488" cy="551433"/>
          </a:xfrm>
        </p:spPr>
        <p:txBody>
          <a:bodyPr/>
          <a:lstStyle/>
          <a:p>
            <a:r>
              <a:rPr lang="nl-NL" dirty="0"/>
              <a:t>Op welke ‘plek’ in de behandeling?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499992" y="3501008"/>
            <a:ext cx="3240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/>
                </a:solidFill>
              </a:rPr>
              <a:t>New </a:t>
            </a:r>
            <a:r>
              <a:rPr lang="nl-NL" sz="2400" dirty="0" err="1">
                <a:solidFill>
                  <a:schemeClr val="accent2"/>
                </a:solidFill>
              </a:rPr>
              <a:t>kids</a:t>
            </a:r>
            <a:r>
              <a:rPr lang="nl-NL" sz="2400" dirty="0">
                <a:solidFill>
                  <a:schemeClr val="accent2"/>
                </a:solidFill>
              </a:rPr>
              <a:t> on </a:t>
            </a:r>
            <a:r>
              <a:rPr lang="nl-NL" sz="2400" dirty="0" err="1">
                <a:solidFill>
                  <a:schemeClr val="accent2"/>
                </a:solidFill>
              </a:rPr>
              <a:t>the</a:t>
            </a:r>
            <a:r>
              <a:rPr lang="nl-NL" sz="2400" dirty="0">
                <a:solidFill>
                  <a:schemeClr val="accent2"/>
                </a:solidFill>
              </a:rPr>
              <a:t> block</a:t>
            </a:r>
          </a:p>
          <a:p>
            <a:pPr marL="342900" indent="-342900">
              <a:buFontTx/>
              <a:buChar char="-"/>
            </a:pPr>
            <a:r>
              <a:rPr lang="nl-NL" sz="2000" dirty="0" err="1">
                <a:solidFill>
                  <a:schemeClr val="accent2"/>
                </a:solidFill>
              </a:rPr>
              <a:t>Filgotinib</a:t>
            </a:r>
            <a:r>
              <a:rPr lang="nl-NL" sz="2000" dirty="0">
                <a:solidFill>
                  <a:schemeClr val="accent2"/>
                </a:solidFill>
              </a:rPr>
              <a:t>*</a:t>
            </a:r>
          </a:p>
          <a:p>
            <a:pPr marL="342900" indent="-342900">
              <a:buFontTx/>
              <a:buChar char="-"/>
            </a:pPr>
            <a:r>
              <a:rPr lang="nl-NL" sz="2000" dirty="0" err="1">
                <a:solidFill>
                  <a:schemeClr val="accent2"/>
                </a:solidFill>
              </a:rPr>
              <a:t>Ozanimod</a:t>
            </a:r>
            <a:r>
              <a:rPr lang="nl-NL" sz="2000" dirty="0">
                <a:solidFill>
                  <a:schemeClr val="accent2"/>
                </a:solidFill>
              </a:rPr>
              <a:t>*</a:t>
            </a:r>
          </a:p>
          <a:p>
            <a:pPr marL="342900" indent="-342900">
              <a:buFontTx/>
              <a:buChar char="-"/>
            </a:pPr>
            <a:r>
              <a:rPr lang="nl-NL" sz="2000" dirty="0" err="1">
                <a:solidFill>
                  <a:schemeClr val="accent2"/>
                </a:solidFill>
              </a:rPr>
              <a:t>Upadaticinib</a:t>
            </a:r>
            <a:endParaRPr lang="nl-NL" sz="2000" dirty="0">
              <a:solidFill>
                <a:schemeClr val="accent2"/>
              </a:solidFill>
            </a:endParaRPr>
          </a:p>
          <a:p>
            <a:r>
              <a:rPr lang="nl-NL" sz="2000" dirty="0">
                <a:solidFill>
                  <a:schemeClr val="accent2"/>
                </a:solidFill>
              </a:rPr>
              <a:t>En meer…</a:t>
            </a:r>
          </a:p>
        </p:txBody>
      </p:sp>
    </p:spTree>
    <p:extLst>
      <p:ext uri="{BB962C8B-B14F-4D97-AF65-F5344CB8AC3E}">
        <p14:creationId xmlns:p14="http://schemas.microsoft.com/office/powerpoint/2010/main" val="19036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Steeds meer middelen op de markt</a:t>
            </a:r>
          </a:p>
          <a:p>
            <a:pPr lvl="1"/>
            <a:r>
              <a:rPr lang="nl-NL" dirty="0"/>
              <a:t>Verschillende toedieningsvormen</a:t>
            </a:r>
          </a:p>
          <a:p>
            <a:endParaRPr lang="nl-NL" dirty="0"/>
          </a:p>
          <a:p>
            <a:r>
              <a:rPr lang="nl-NL" dirty="0"/>
              <a:t>Dure middelen met ‘patent’</a:t>
            </a:r>
          </a:p>
          <a:p>
            <a:pPr lvl="1"/>
            <a:r>
              <a:rPr lang="nl-NL" dirty="0" err="1"/>
              <a:t>Biosimilars</a:t>
            </a:r>
            <a:endParaRPr lang="nl-NL" dirty="0"/>
          </a:p>
          <a:p>
            <a:pPr lvl="1"/>
            <a:r>
              <a:rPr lang="nl-NL" dirty="0"/>
              <a:t>Nieuw patent bij nieuwe toedieningsvorm (</a:t>
            </a:r>
            <a:r>
              <a:rPr lang="nl-NL" dirty="0" err="1"/>
              <a:t>infliximab</a:t>
            </a:r>
            <a:r>
              <a:rPr lang="nl-NL" dirty="0"/>
              <a:t>, </a:t>
            </a:r>
            <a:r>
              <a:rPr lang="nl-NL" dirty="0" err="1"/>
              <a:t>vedolizumab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Zorgkosten</a:t>
            </a:r>
          </a:p>
          <a:p>
            <a:pPr lvl="1"/>
            <a:r>
              <a:rPr lang="nl-NL" dirty="0"/>
              <a:t>Afspraken </a:t>
            </a:r>
          </a:p>
          <a:p>
            <a:pPr lvl="1"/>
            <a:r>
              <a:rPr lang="nl-NL" dirty="0"/>
              <a:t>Bijvoorbeeld; eerst azathioprine, dan </a:t>
            </a:r>
            <a:r>
              <a:rPr lang="nl-NL" dirty="0" err="1"/>
              <a:t>thiosix</a:t>
            </a: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Prijsafspraken</a:t>
            </a:r>
          </a:p>
        </p:txBody>
      </p:sp>
    </p:spTree>
    <p:extLst>
      <p:ext uri="{BB962C8B-B14F-4D97-AF65-F5344CB8AC3E}">
        <p14:creationId xmlns:p14="http://schemas.microsoft.com/office/powerpoint/2010/main" val="156051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is meer te kiezen </a:t>
            </a:r>
          </a:p>
          <a:p>
            <a:pPr lvl="1"/>
            <a:r>
              <a:rPr lang="nl-NL" dirty="0"/>
              <a:t>Er gaat nog meer te kiezen komen</a:t>
            </a:r>
          </a:p>
          <a:p>
            <a:endParaRPr lang="nl-NL" dirty="0"/>
          </a:p>
          <a:p>
            <a:r>
              <a:rPr lang="nl-NL" dirty="0"/>
              <a:t>Doe dit samen</a:t>
            </a:r>
          </a:p>
          <a:p>
            <a:endParaRPr lang="nl-NL" dirty="0"/>
          </a:p>
          <a:p>
            <a:r>
              <a:rPr lang="nl-NL" dirty="0"/>
              <a:t>Of het aanslaat; nu nog kwestie van uitproberen</a:t>
            </a:r>
          </a:p>
          <a:p>
            <a:endParaRPr lang="nl-NL" dirty="0"/>
          </a:p>
          <a:p>
            <a:r>
              <a:rPr lang="nl-NL" dirty="0"/>
              <a:t>Toekomst:</a:t>
            </a:r>
          </a:p>
          <a:p>
            <a:pPr lvl="1"/>
            <a:r>
              <a:rPr lang="nl-NL" dirty="0"/>
              <a:t>Meer kennis over welk middel bij wie te starten</a:t>
            </a:r>
          </a:p>
          <a:p>
            <a:pPr marL="3600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Conclusie</a:t>
            </a:r>
          </a:p>
        </p:txBody>
      </p:sp>
    </p:spTree>
    <p:extLst>
      <p:ext uri="{BB962C8B-B14F-4D97-AF65-F5344CB8AC3E}">
        <p14:creationId xmlns:p14="http://schemas.microsoft.com/office/powerpoint/2010/main" val="367944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Hartelijk dank voor uw aandacht!</a:t>
            </a:r>
          </a:p>
          <a:p>
            <a:endParaRPr lang="nl-NL" dirty="0"/>
          </a:p>
          <a:p>
            <a:r>
              <a:rPr lang="nl-NL" dirty="0"/>
              <a:t>Zijn er vragen?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S.K. van der Wiel</a:t>
            </a:r>
          </a:p>
        </p:txBody>
      </p:sp>
    </p:spTree>
    <p:extLst>
      <p:ext uri="{BB962C8B-B14F-4D97-AF65-F5344CB8AC3E}">
        <p14:creationId xmlns:p14="http://schemas.microsoft.com/office/powerpoint/2010/main" val="298810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Meenemen in besluitvorming in het hoofd van de dokter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Samen beslissen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Maar…steeds meer keuzes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Behandeldoel</a:t>
            </a:r>
          </a:p>
          <a:p>
            <a:pPr lvl="1"/>
            <a:r>
              <a:rPr lang="nl-NL" dirty="0"/>
              <a:t>Hoe rustig moet het zijn?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Introductie</a:t>
            </a:r>
          </a:p>
        </p:txBody>
      </p:sp>
      <p:pic>
        <p:nvPicPr>
          <p:cNvPr id="2050" name="Picture 2" descr="Samen beslissen - Crohn en Colitis 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04996"/>
            <a:ext cx="4896544" cy="24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ieg dominoste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70" y="1381022"/>
            <a:ext cx="2754304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Stoppen van de ontsteking</a:t>
            </a:r>
          </a:p>
          <a:p>
            <a:pPr lvl="1"/>
            <a:r>
              <a:rPr lang="nl-NL" dirty="0"/>
              <a:t>Remmen ontstekingseiwitten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Beinvloeden afweersysteem (behalve </a:t>
            </a:r>
            <a:r>
              <a:rPr lang="nl-NL" dirty="0" err="1"/>
              <a:t>mesalazine</a:t>
            </a:r>
            <a:r>
              <a:rPr lang="nl-NL" dirty="0"/>
              <a:t>!)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….Neemt de ziekte zelf niet weg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De werking van medicatie bij IBD</a:t>
            </a:r>
          </a:p>
        </p:txBody>
      </p:sp>
      <p:pic>
        <p:nvPicPr>
          <p:cNvPr id="1026" name="Picture 2" descr="Fig. 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318074"/>
            <a:ext cx="7164288" cy="51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6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2053" y="1484784"/>
            <a:ext cx="7452000" cy="4948416"/>
          </a:xfrm>
        </p:spPr>
        <p:txBody>
          <a:bodyPr/>
          <a:lstStyle/>
          <a:p>
            <a:r>
              <a:rPr lang="nl-NL" dirty="0"/>
              <a:t>Gaat het om M Crohn of colitis ulcerosa?</a:t>
            </a:r>
          </a:p>
          <a:p>
            <a:pPr lvl="1"/>
            <a:r>
              <a:rPr lang="nl-NL" dirty="0"/>
              <a:t>Waar zit de ontsteking?</a:t>
            </a:r>
          </a:p>
          <a:p>
            <a:endParaRPr lang="nl-NL" dirty="0"/>
          </a:p>
          <a:p>
            <a:r>
              <a:rPr lang="nl-NL" dirty="0"/>
              <a:t>Hoe erg is de ontsteking?</a:t>
            </a:r>
          </a:p>
          <a:p>
            <a:pPr lvl="1"/>
            <a:r>
              <a:rPr lang="nl-NL" dirty="0"/>
              <a:t>‘Top down’ </a:t>
            </a:r>
          </a:p>
          <a:p>
            <a:pPr lvl="1"/>
            <a:r>
              <a:rPr lang="nl-NL" dirty="0"/>
              <a:t>‘Step up’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Hadden we maar een glazen bol…</a:t>
            </a:r>
          </a:p>
          <a:p>
            <a:pPr lvl="1"/>
            <a:r>
              <a:rPr lang="nl-NL" dirty="0"/>
              <a:t>Is er iets te voorspellen over het beloop?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Hoe kies je welk medicijn het beste is?</a:t>
            </a:r>
          </a:p>
        </p:txBody>
      </p:sp>
      <p:pic>
        <p:nvPicPr>
          <p:cNvPr id="6" name="Picture 2" descr="De Jong: 'Ik was bang dat het erger dan geel zou zijn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02" y="1988840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Valt er iets te voorspellen hoe de IBD zich gaat gedragen?</a:t>
            </a:r>
          </a:p>
          <a:p>
            <a:endParaRPr lang="nl-NL" dirty="0"/>
          </a:p>
          <a:p>
            <a:r>
              <a:rPr lang="nl-NL" dirty="0"/>
              <a:t>Leeftijd bij diagnose</a:t>
            </a:r>
          </a:p>
          <a:p>
            <a:r>
              <a:rPr lang="nl-NL" dirty="0"/>
              <a:t>Uitgebreidheid en ernst van ziekte</a:t>
            </a:r>
          </a:p>
          <a:p>
            <a:r>
              <a:rPr lang="nl-NL" dirty="0"/>
              <a:t>Roken</a:t>
            </a:r>
          </a:p>
          <a:p>
            <a:r>
              <a:rPr lang="nl-NL" dirty="0"/>
              <a:t>Eerdere operaties (Crohn)</a:t>
            </a:r>
          </a:p>
          <a:p>
            <a:endParaRPr lang="nl-NL" dirty="0"/>
          </a:p>
          <a:p>
            <a:r>
              <a:rPr lang="nl-NL" dirty="0"/>
              <a:t>Stress?</a:t>
            </a:r>
          </a:p>
          <a:p>
            <a:r>
              <a:rPr lang="nl-NL" dirty="0"/>
              <a:t>Dieet?</a:t>
            </a:r>
          </a:p>
          <a:p>
            <a:r>
              <a:rPr lang="nl-NL" dirty="0"/>
              <a:t>Woonomgeving?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Step up of top down</a:t>
            </a:r>
          </a:p>
        </p:txBody>
      </p:sp>
      <p:pic>
        <p:nvPicPr>
          <p:cNvPr id="7" name="Picture 6" descr="Clinical Course in Crohn's Disease: Results of a Norwegian Population-Based  Ten-Year Follow-Up Study - Clinical Gastroenterology and Hepat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03128"/>
            <a:ext cx="3984377" cy="44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Eerdere medicatie gehad?</a:t>
            </a:r>
          </a:p>
          <a:p>
            <a:endParaRPr lang="nl-NL" dirty="0"/>
          </a:p>
          <a:p>
            <a:r>
              <a:rPr lang="nl-NL" dirty="0"/>
              <a:t>Bijwerkingen?</a:t>
            </a:r>
          </a:p>
          <a:p>
            <a:endParaRPr lang="nl-NL" dirty="0"/>
          </a:p>
          <a:p>
            <a:r>
              <a:rPr lang="nl-NL" dirty="0"/>
              <a:t>Effect?</a:t>
            </a:r>
          </a:p>
          <a:p>
            <a:endParaRPr lang="nl-NL" dirty="0"/>
          </a:p>
          <a:p>
            <a:r>
              <a:rPr lang="nl-NL" dirty="0"/>
              <a:t>Klopte de dosering</a:t>
            </a:r>
          </a:p>
          <a:p>
            <a:pPr lvl="1"/>
            <a:r>
              <a:rPr lang="nl-NL" dirty="0"/>
              <a:t>‘Spiegels meten in het bloed’</a:t>
            </a:r>
          </a:p>
          <a:p>
            <a:pPr lvl="1"/>
            <a:r>
              <a:rPr lang="nl-NL" dirty="0"/>
              <a:t>Is het goed gebruikt?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551433"/>
          </a:xfrm>
        </p:spPr>
        <p:txBody>
          <a:bodyPr/>
          <a:lstStyle/>
          <a:p>
            <a:r>
              <a:rPr lang="nl-NL" dirty="0"/>
              <a:t>Hoe kies je welk medicijn het beste is? </a:t>
            </a:r>
          </a:p>
        </p:txBody>
      </p:sp>
      <p:pic>
        <p:nvPicPr>
          <p:cNvPr id="4098" name="Picture 2" descr="Behandelvoorkeuren bij colitis ulcerosa - Crohn en Colitis N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51" y="1844824"/>
            <a:ext cx="40246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8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Redenen om medicijnen niet te geven?</a:t>
            </a:r>
          </a:p>
          <a:p>
            <a:endParaRPr lang="nl-NL" dirty="0"/>
          </a:p>
          <a:p>
            <a:r>
              <a:rPr lang="nl-NL" dirty="0"/>
              <a:t>Leeftijd (?)</a:t>
            </a:r>
          </a:p>
          <a:p>
            <a:endParaRPr lang="nl-NL" dirty="0"/>
          </a:p>
          <a:p>
            <a:r>
              <a:rPr lang="nl-NL" dirty="0"/>
              <a:t>Spelen er andere ziektes?</a:t>
            </a:r>
          </a:p>
          <a:p>
            <a:pPr lvl="1"/>
            <a:r>
              <a:rPr lang="nl-NL" dirty="0"/>
              <a:t>Nu of vroeger</a:t>
            </a:r>
          </a:p>
          <a:p>
            <a:pPr marL="360000" lvl="1" indent="0">
              <a:buNone/>
            </a:pPr>
            <a:endParaRPr lang="nl-NL" dirty="0"/>
          </a:p>
          <a:p>
            <a:r>
              <a:rPr lang="nl-NL" dirty="0"/>
              <a:t>Kans op complicaties door de medicatie</a:t>
            </a:r>
          </a:p>
          <a:p>
            <a:endParaRPr lang="nl-NL" dirty="0"/>
          </a:p>
          <a:p>
            <a:r>
              <a:rPr lang="nl-NL" dirty="0"/>
              <a:t>Therapietrouw</a:t>
            </a:r>
          </a:p>
          <a:p>
            <a:pPr lvl="1"/>
            <a:r>
              <a:rPr lang="nl-NL" dirty="0"/>
              <a:t>Lukte het eerder om de tabletten te nemen?</a:t>
            </a:r>
          </a:p>
          <a:p>
            <a:pPr lvl="1"/>
            <a:r>
              <a:rPr lang="nl-NL" dirty="0"/>
              <a:t>Lukt het om zelf te prikken?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Hoe kies je welk medicijn het beste is?</a:t>
            </a:r>
          </a:p>
        </p:txBody>
      </p:sp>
    </p:spTree>
    <p:extLst>
      <p:ext uri="{BB962C8B-B14F-4D97-AF65-F5344CB8AC3E}">
        <p14:creationId xmlns:p14="http://schemas.microsoft.com/office/powerpoint/2010/main" val="93098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3768" y="1468182"/>
            <a:ext cx="7920464" cy="496501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Soms 1 advies, soms meerdere opties</a:t>
            </a:r>
          </a:p>
          <a:p>
            <a:endParaRPr lang="nl-NL" dirty="0"/>
          </a:p>
          <a:p>
            <a:r>
              <a:rPr lang="nl-NL" dirty="0"/>
              <a:t>Wat zou je zelf willen?</a:t>
            </a:r>
          </a:p>
          <a:p>
            <a:endParaRPr lang="nl-NL" dirty="0"/>
          </a:p>
          <a:p>
            <a:r>
              <a:rPr lang="nl-NL" dirty="0"/>
              <a:t>Belangrijk om alle </a:t>
            </a:r>
            <a:r>
              <a:rPr lang="nl-NL" dirty="0" err="1"/>
              <a:t>voors</a:t>
            </a:r>
            <a:r>
              <a:rPr lang="nl-NL" dirty="0"/>
              <a:t> en tegens door te nemen</a:t>
            </a:r>
          </a:p>
          <a:p>
            <a:pPr lvl="1"/>
            <a:r>
              <a:rPr lang="nl-NL" dirty="0"/>
              <a:t>Tabletten, prikken of </a:t>
            </a:r>
            <a:r>
              <a:rPr lang="nl-NL" dirty="0" err="1"/>
              <a:t>infuzen</a:t>
            </a:r>
            <a:endParaRPr lang="nl-NL" dirty="0"/>
          </a:p>
          <a:p>
            <a:pPr lvl="1"/>
            <a:r>
              <a:rPr lang="nl-NL" dirty="0"/>
              <a:t>Kans op bijwerkingen</a:t>
            </a:r>
          </a:p>
          <a:p>
            <a:pPr lvl="1"/>
            <a:r>
              <a:rPr lang="nl-NL" dirty="0"/>
              <a:t>Snelheid</a:t>
            </a:r>
          </a:p>
          <a:p>
            <a:pPr marL="360000" lvl="1" indent="0">
              <a:buNone/>
            </a:pPr>
            <a:endParaRPr lang="nl-NL" dirty="0"/>
          </a:p>
          <a:p>
            <a:r>
              <a:rPr lang="nl-NL" dirty="0"/>
              <a:t>Ondersteuning en meedenken</a:t>
            </a:r>
          </a:p>
          <a:p>
            <a:pPr lvl="1"/>
            <a:r>
              <a:rPr lang="nl-NL" dirty="0"/>
              <a:t>Kinderwens</a:t>
            </a:r>
          </a:p>
          <a:p>
            <a:pPr lvl="1"/>
            <a:r>
              <a:rPr lang="nl-NL" dirty="0"/>
              <a:t>Reiswensen</a:t>
            </a:r>
          </a:p>
          <a:p>
            <a:pPr lvl="1"/>
            <a:r>
              <a:rPr lang="nl-NL" dirty="0"/>
              <a:t>Werksituatie</a:t>
            </a:r>
          </a:p>
          <a:p>
            <a:pPr lvl="1"/>
            <a:r>
              <a:rPr lang="nl-NL" dirty="0" err="1"/>
              <a:t>Privesituatie</a:t>
            </a: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Hoe kies je welk medicijn het beste is?</a:t>
            </a:r>
          </a:p>
        </p:txBody>
      </p:sp>
    </p:spTree>
    <p:extLst>
      <p:ext uri="{BB962C8B-B14F-4D97-AF65-F5344CB8AC3E}">
        <p14:creationId xmlns:p14="http://schemas.microsoft.com/office/powerpoint/2010/main" val="18722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er ontsteking?</a:t>
            </a:r>
          </a:p>
          <a:p>
            <a:pPr lvl="1"/>
            <a:r>
              <a:rPr lang="nl-NL" dirty="0"/>
              <a:t>Kweken</a:t>
            </a:r>
          </a:p>
          <a:p>
            <a:pPr lvl="1"/>
            <a:r>
              <a:rPr lang="nl-NL" dirty="0" err="1"/>
              <a:t>Calprotectine</a:t>
            </a:r>
            <a:endParaRPr lang="nl-NL" dirty="0"/>
          </a:p>
          <a:p>
            <a:pPr lvl="1"/>
            <a:r>
              <a:rPr lang="nl-NL" dirty="0"/>
              <a:t>Scopie</a:t>
            </a:r>
          </a:p>
          <a:p>
            <a:endParaRPr lang="nl-NL" dirty="0"/>
          </a:p>
          <a:p>
            <a:r>
              <a:rPr lang="nl-NL" dirty="0"/>
              <a:t>Is het de juiste dosering?</a:t>
            </a:r>
          </a:p>
          <a:p>
            <a:endParaRPr lang="nl-NL" dirty="0"/>
          </a:p>
          <a:p>
            <a:r>
              <a:rPr lang="nl-NL" dirty="0"/>
              <a:t>Is er meer tijd nodig?</a:t>
            </a:r>
          </a:p>
          <a:p>
            <a:pPr lvl="1"/>
            <a:r>
              <a:rPr lang="nl-NL" dirty="0"/>
              <a:t>En hoe overbrug je die?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460-8BB7-4148-8014-679C5F0AB939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000" y="573311"/>
            <a:ext cx="7452000" cy="490071"/>
          </a:xfrm>
        </p:spPr>
        <p:txBody>
          <a:bodyPr/>
          <a:lstStyle/>
          <a:p>
            <a:r>
              <a:rPr lang="nl-NL" dirty="0"/>
              <a:t>Wat als het niet aanslaat?</a:t>
            </a:r>
          </a:p>
        </p:txBody>
      </p:sp>
      <p:pic>
        <p:nvPicPr>
          <p:cNvPr id="8" name="Picture 4" descr="Calprotectinetest kan inflammatoire darmziekte veilig uitsluiten | Huisarts  &amp; Wetensch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23" y="1229285"/>
            <a:ext cx="3950438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dG">
  <a:themeElements>
    <a:clrScheme name="Reinier de Graaf">
      <a:dk1>
        <a:sysClr val="windowText" lastClr="000000"/>
      </a:dk1>
      <a:lt1>
        <a:sysClr val="window" lastClr="FFFFFF"/>
      </a:lt1>
      <a:dk2>
        <a:srgbClr val="00475C"/>
      </a:dk2>
      <a:lt2>
        <a:srgbClr val="FFFFFF"/>
      </a:lt2>
      <a:accent1>
        <a:srgbClr val="DC0451"/>
      </a:accent1>
      <a:accent2>
        <a:srgbClr val="1C2C8E"/>
      </a:accent2>
      <a:accent3>
        <a:srgbClr val="00A1DE"/>
      </a:accent3>
      <a:accent4>
        <a:srgbClr val="F0AB00"/>
      </a:accent4>
      <a:accent5>
        <a:srgbClr val="61C250"/>
      </a:accent5>
      <a:accent6>
        <a:srgbClr val="005B82"/>
      </a:accent6>
      <a:hlink>
        <a:srgbClr val="0000FF"/>
      </a:hlink>
      <a:folHlink>
        <a:srgbClr val="800080"/>
      </a:folHlink>
    </a:clrScheme>
    <a:fontScheme name="Rv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G.potx" id="{9F106EA4-43CD-4275-9873-8C159B9BD5EC}" vid="{C5BB2D2F-507C-4FA8-AD86-AE68BB0DD1A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</Template>
  <TotalTime>678</TotalTime>
  <Words>484</Words>
  <Application>Microsoft Office PowerPoint</Application>
  <PresentationFormat>Diavoorstelling (4:3)</PresentationFormat>
  <Paragraphs>159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RdG</vt:lpstr>
      <vt:lpstr>IBD Medicatie van nu</vt:lpstr>
      <vt:lpstr>Introductie</vt:lpstr>
      <vt:lpstr>De werking van medicatie bij IBD</vt:lpstr>
      <vt:lpstr>Hoe kies je welk medicijn het beste is?</vt:lpstr>
      <vt:lpstr>Step up of top down</vt:lpstr>
      <vt:lpstr>Hoe kies je welk medicijn het beste is? </vt:lpstr>
      <vt:lpstr>Hoe kies je welk medicijn het beste is?</vt:lpstr>
      <vt:lpstr>Hoe kies je welk medicijn het beste is?</vt:lpstr>
      <vt:lpstr>Wat als het niet aanslaat?</vt:lpstr>
      <vt:lpstr>Op welke ‘plek’ in de behandeling?</vt:lpstr>
      <vt:lpstr>Prijsafspraken</vt:lpstr>
      <vt:lpstr>Conclusie</vt:lpstr>
      <vt:lpstr>PowerPoint-presentatie</vt:lpstr>
    </vt:vector>
  </TitlesOfParts>
  <Company>Reinier de Graaf Groep..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wiels</dc:creator>
  <cp:lastModifiedBy>Regioservice Crohn &amp; Colitis NL</cp:lastModifiedBy>
  <cp:revision>58</cp:revision>
  <dcterms:created xsi:type="dcterms:W3CDTF">2016-10-04T14:59:31Z</dcterms:created>
  <dcterms:modified xsi:type="dcterms:W3CDTF">2022-09-20T13:20:52Z</dcterms:modified>
</cp:coreProperties>
</file>