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86" r:id="rId4"/>
    <p:sldId id="268" r:id="rId5"/>
    <p:sldId id="270" r:id="rId6"/>
    <p:sldId id="271" r:id="rId7"/>
    <p:sldId id="276" r:id="rId8"/>
    <p:sldId id="277" r:id="rId9"/>
    <p:sldId id="272" r:id="rId10"/>
    <p:sldId id="273" r:id="rId11"/>
    <p:sldId id="278" r:id="rId12"/>
    <p:sldId id="279" r:id="rId13"/>
    <p:sldId id="280" r:id="rId14"/>
    <p:sldId id="283" r:id="rId15"/>
    <p:sldId id="281" r:id="rId16"/>
    <p:sldId id="282" r:id="rId17"/>
    <p:sldId id="284" r:id="rId18"/>
    <p:sldId id="285" r:id="rId19"/>
    <p:sldId id="274" r:id="rId20"/>
    <p:sldId id="27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7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bwMode="auto">
      <p:bgRef idx="1001">
        <a:schemeClr val="bg1"/>
      </p:bgRef>
    </p:bg>
    <p:spTree>
      <p:nvGrpSpPr>
        <p:cNvPr id="1" name=""/>
        <p:cNvGrpSpPr/>
        <p:nvPr/>
      </p:nvGrpSpPr>
      <p:grpSpPr>
        <a:xfrm>
          <a:off x="0" y="0"/>
          <a:ext cx="0" cy="0"/>
          <a:chOff x="0" y="0"/>
          <a:chExt cx="0" cy="0"/>
        </a:xfrm>
      </p:grpSpPr>
      <p:pic>
        <p:nvPicPr>
          <p:cNvPr id="7" name="Afbeelding 6"/>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1832" y="8"/>
            <a:ext cx="8355944" cy="6857992"/>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33630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12">
    <p:bg bwMode="auto">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8"/>
            <a:ext cx="7919591" cy="6857992"/>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204146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13">
    <p:bg bwMode="auto">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8"/>
            <a:ext cx="8002953" cy="6858000"/>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2309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14">
    <p:bg bwMode="auto">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30"/>
            <a:ext cx="8836595" cy="6868051"/>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31690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705228" y="540000"/>
            <a:ext cx="8418461" cy="925200"/>
          </a:xfrm>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Holder 4"/>
          <p:cNvSpPr>
            <a:spLocks noGrp="1"/>
          </p:cNvSpPr>
          <p:nvPr>
            <p:ph type="ftr" sz="quarter" idx="3"/>
          </p:nvPr>
        </p:nvSpPr>
        <p:spPr>
          <a:xfrm>
            <a:off x="2579488" y="6628704"/>
            <a:ext cx="7033024" cy="195365"/>
          </a:xfrm>
          <a:prstGeom prst="rect">
            <a:avLst/>
          </a:prstGeom>
        </p:spPr>
        <p:txBody>
          <a:bodyPr lIns="0" tIns="0" rIns="0" bIns="0" anchor="ctr"/>
          <a:lstStyle>
            <a:lvl1pPr algn="ctr">
              <a:defRPr sz="907">
                <a:solidFill>
                  <a:schemeClr val="bg1">
                    <a:lumMod val="50000"/>
                  </a:schemeClr>
                </a:solidFill>
              </a:defRPr>
            </a:lvl1pPr>
          </a:lstStyle>
          <a:p>
            <a:r>
              <a:rPr lang="nl-NL">
                <a:solidFill>
                  <a:srgbClr val="FFFFFF">
                    <a:lumMod val="50000"/>
                  </a:srgbClr>
                </a:solidFill>
              </a:rPr>
              <a:t>Ruimte voor de voettekst</a:t>
            </a:r>
            <a:endParaRPr lang="nl-NL" dirty="0">
              <a:solidFill>
                <a:srgbClr val="FFFFFF">
                  <a:lumMod val="50000"/>
                </a:srgbClr>
              </a:solidFill>
            </a:endParaRPr>
          </a:p>
        </p:txBody>
      </p:sp>
      <p:sp>
        <p:nvSpPr>
          <p:cNvPr id="8" name="Holder 5"/>
          <p:cNvSpPr>
            <a:spLocks noGrp="1"/>
          </p:cNvSpPr>
          <p:nvPr>
            <p:ph type="dt" sz="half" idx="2"/>
          </p:nvPr>
        </p:nvSpPr>
        <p:spPr>
          <a:xfrm>
            <a:off x="705228" y="6628704"/>
            <a:ext cx="1969888" cy="195365"/>
          </a:xfrm>
          <a:prstGeom prst="rect">
            <a:avLst/>
          </a:prstGeom>
        </p:spPr>
        <p:txBody>
          <a:bodyPr lIns="0" tIns="0" rIns="0" bIns="0" anchor="ctr"/>
          <a:lstStyle>
            <a:lvl1pPr algn="l">
              <a:defRPr sz="907">
                <a:solidFill>
                  <a:schemeClr val="bg1">
                    <a:lumMod val="50000"/>
                  </a:schemeClr>
                </a:solidFill>
              </a:defRPr>
            </a:lvl1pPr>
          </a:lstStyle>
          <a:p>
            <a:fld id="{8FC5275E-8826-470C-B3F0-D92C113946A8}" type="datetime1">
              <a:rPr lang="nl-NL" smtClean="0">
                <a:solidFill>
                  <a:srgbClr val="FFFFFF">
                    <a:lumMod val="50000"/>
                  </a:srgbClr>
                </a:solidFill>
              </a:rPr>
              <a:pPr/>
              <a:t>20-9-2022</a:t>
            </a:fld>
            <a:endParaRPr lang="en-US">
              <a:solidFill>
                <a:srgbClr val="FFFFFF">
                  <a:lumMod val="50000"/>
                </a:srgbClr>
              </a:solidFill>
            </a:endParaRPr>
          </a:p>
        </p:txBody>
      </p:sp>
      <p:sp>
        <p:nvSpPr>
          <p:cNvPr id="9" name="Holder 6"/>
          <p:cNvSpPr>
            <a:spLocks noGrp="1"/>
          </p:cNvSpPr>
          <p:nvPr>
            <p:ph type="sldNum" sz="quarter" idx="4"/>
          </p:nvPr>
        </p:nvSpPr>
        <p:spPr>
          <a:xfrm>
            <a:off x="11185597" y="6628704"/>
            <a:ext cx="902993"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solidFill>
                  <a:srgbClr val="FFFFFF">
                    <a:lumMod val="50000"/>
                  </a:srgbClr>
                </a:solidFill>
              </a:rPr>
              <a:pPr/>
              <a:t>‹nr.›</a:t>
            </a:fld>
            <a:endParaRPr lang="nl-NL">
              <a:solidFill>
                <a:srgbClr val="FFFFFF">
                  <a:lumMod val="50000"/>
                </a:srgbClr>
              </a:solidFill>
            </a:endParaRPr>
          </a:p>
        </p:txBody>
      </p:sp>
      <p:sp>
        <p:nvSpPr>
          <p:cNvPr id="11" name="Rechthoek 10"/>
          <p:cNvSpPr/>
          <p:nvPr userDrawn="1"/>
        </p:nvSpPr>
        <p:spPr>
          <a:xfrm>
            <a:off x="12388391" y="0"/>
            <a:ext cx="2561416" cy="296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nl-NL" sz="1200" dirty="0">
                <a:solidFill>
                  <a:srgbClr val="FFFFFF"/>
                </a:solidFill>
                <a:ea typeface="Verdana" panose="020B0604030504040204" pitchFamily="34" charset="0"/>
                <a:cs typeface="Verdana" panose="020B0604030504040204" pitchFamily="34" charset="0"/>
              </a:rPr>
              <a:t>Opsommingstekens</a:t>
            </a:r>
          </a:p>
        </p:txBody>
      </p:sp>
      <p:sp>
        <p:nvSpPr>
          <p:cNvPr id="12" name="Rechthoek 11"/>
          <p:cNvSpPr/>
          <p:nvPr userDrawn="1"/>
        </p:nvSpPr>
        <p:spPr>
          <a:xfrm>
            <a:off x="12388391" y="312330"/>
            <a:ext cx="2561416" cy="20725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lstStyle/>
          <a:p>
            <a:r>
              <a:rPr lang="nl-NL" sz="1200" dirty="0">
                <a:solidFill>
                  <a:srgbClr val="000000"/>
                </a:solidFill>
                <a:ea typeface="Verdana" panose="020B0604030504040204" pitchFamily="34" charset="0"/>
                <a:cs typeface="Verdana" panose="020B0604030504040204" pitchFamily="34" charset="0"/>
              </a:rPr>
              <a:t>Om de eigen Amphia opsommingstekens te gebruiken: </a:t>
            </a:r>
          </a:p>
          <a:p>
            <a:endParaRPr lang="nl-NL" sz="1200" dirty="0">
              <a:solidFill>
                <a:srgbClr val="000000"/>
              </a:solidFill>
              <a:ea typeface="Verdana" panose="020B0604030504040204" pitchFamily="34" charset="0"/>
              <a:cs typeface="Verdana" panose="020B0604030504040204" pitchFamily="34" charset="0"/>
            </a:endParaRPr>
          </a:p>
          <a:p>
            <a:r>
              <a:rPr lang="nl-NL" sz="1200" dirty="0">
                <a:solidFill>
                  <a:srgbClr val="000000"/>
                </a:solidFill>
                <a:ea typeface="Verdana" panose="020B0604030504040204" pitchFamily="34" charset="0"/>
                <a:cs typeface="Verdana" panose="020B0604030504040204" pitchFamily="34" charset="0"/>
              </a:rPr>
              <a:t>Gebruik lijstniveau in het menu boven in je scherm,  in plaats van de 'klassieke' bolletjes.</a:t>
            </a:r>
          </a:p>
          <a:p>
            <a:endParaRPr lang="nl-NL" sz="1200" dirty="0">
              <a:solidFill>
                <a:srgbClr val="000000"/>
              </a:solidFill>
              <a:ea typeface="Verdana" panose="020B0604030504040204" pitchFamily="34" charset="0"/>
              <a:cs typeface="Verdana" panose="020B0604030504040204" pitchFamily="34" charset="0"/>
            </a:endParaRPr>
          </a:p>
          <a:p>
            <a:endParaRPr lang="nl-NL" sz="1200" dirty="0">
              <a:solidFill>
                <a:srgbClr val="000000"/>
              </a:solidFill>
              <a:ea typeface="Verdana" panose="020B0604030504040204" pitchFamily="34" charset="0"/>
              <a:cs typeface="Verdana" panose="020B0604030504040204" pitchFamily="34" charset="0"/>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09958" y="1981634"/>
            <a:ext cx="1558975" cy="295238"/>
          </a:xfrm>
          <a:prstGeom prst="rect">
            <a:avLst/>
          </a:prstGeom>
        </p:spPr>
      </p:pic>
      <p:sp>
        <p:nvSpPr>
          <p:cNvPr id="14" name="Rechthoek 13"/>
          <p:cNvSpPr/>
          <p:nvPr userDrawn="1"/>
        </p:nvSpPr>
        <p:spPr>
          <a:xfrm>
            <a:off x="13496207" y="1981634"/>
            <a:ext cx="699032" cy="2952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Tree>
    <p:extLst>
      <p:ext uri="{BB962C8B-B14F-4D97-AF65-F5344CB8AC3E}">
        <p14:creationId xmlns:p14="http://schemas.microsoft.com/office/powerpoint/2010/main" val="413055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12192000" cy="6858000"/>
          </a:xfrm>
        </p:spPr>
        <p:txBody>
          <a:bodyPr anchor="ctr"/>
          <a:lstStyle>
            <a:lvl1pPr algn="ctr">
              <a:defRPr/>
            </a:lvl1pPr>
          </a:lstStyle>
          <a:p>
            <a:r>
              <a:rPr lang="nl-NL" dirty="0"/>
              <a:t>Klik op icon om afbeelding in te voegen</a:t>
            </a:r>
          </a:p>
        </p:txBody>
      </p:sp>
    </p:spTree>
    <p:extLst>
      <p:ext uri="{BB962C8B-B14F-4D97-AF65-F5344CB8AC3E}">
        <p14:creationId xmlns:p14="http://schemas.microsoft.com/office/powerpoint/2010/main" val="23541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6" name="Holder 4"/>
          <p:cNvSpPr>
            <a:spLocks noGrp="1"/>
          </p:cNvSpPr>
          <p:nvPr>
            <p:ph type="ftr" sz="quarter" idx="3"/>
          </p:nvPr>
        </p:nvSpPr>
        <p:spPr>
          <a:xfrm>
            <a:off x="2579488" y="6628704"/>
            <a:ext cx="7033024" cy="195365"/>
          </a:xfrm>
          <a:prstGeom prst="rect">
            <a:avLst/>
          </a:prstGeom>
        </p:spPr>
        <p:txBody>
          <a:bodyPr lIns="0" tIns="0" rIns="0" bIns="0" anchor="ctr"/>
          <a:lstStyle>
            <a:lvl1pPr algn="ctr">
              <a:defRPr sz="907">
                <a:solidFill>
                  <a:schemeClr val="bg1">
                    <a:lumMod val="50000"/>
                  </a:schemeClr>
                </a:solidFill>
              </a:defRPr>
            </a:lvl1pPr>
          </a:lstStyle>
          <a:p>
            <a:r>
              <a:rPr lang="nl-NL">
                <a:solidFill>
                  <a:srgbClr val="FFFFFF">
                    <a:lumMod val="50000"/>
                  </a:srgbClr>
                </a:solidFill>
              </a:rPr>
              <a:t>Ruimte voor de voettekst</a:t>
            </a:r>
            <a:endParaRPr lang="nl-NL" dirty="0">
              <a:solidFill>
                <a:srgbClr val="FFFFFF">
                  <a:lumMod val="50000"/>
                </a:srgbClr>
              </a:solidFill>
            </a:endParaRPr>
          </a:p>
        </p:txBody>
      </p:sp>
      <p:sp>
        <p:nvSpPr>
          <p:cNvPr id="7" name="Holder 5"/>
          <p:cNvSpPr>
            <a:spLocks noGrp="1"/>
          </p:cNvSpPr>
          <p:nvPr>
            <p:ph type="dt" sz="half" idx="2"/>
          </p:nvPr>
        </p:nvSpPr>
        <p:spPr>
          <a:xfrm>
            <a:off x="705228" y="6628704"/>
            <a:ext cx="1969888" cy="195365"/>
          </a:xfrm>
          <a:prstGeom prst="rect">
            <a:avLst/>
          </a:prstGeom>
        </p:spPr>
        <p:txBody>
          <a:bodyPr lIns="0" tIns="0" rIns="0" bIns="0" anchor="ctr"/>
          <a:lstStyle>
            <a:lvl1pPr algn="l">
              <a:defRPr sz="907">
                <a:solidFill>
                  <a:schemeClr val="bg1">
                    <a:lumMod val="50000"/>
                  </a:schemeClr>
                </a:solidFill>
              </a:defRPr>
            </a:lvl1pPr>
          </a:lstStyle>
          <a:p>
            <a:fld id="{B85EF8CB-19FE-4BDB-89A0-99C709C81AD8}" type="datetime1">
              <a:rPr lang="nl-NL" smtClean="0">
                <a:solidFill>
                  <a:srgbClr val="FFFFFF">
                    <a:lumMod val="50000"/>
                  </a:srgbClr>
                </a:solidFill>
              </a:rPr>
              <a:pPr/>
              <a:t>20-9-2022</a:t>
            </a:fld>
            <a:endParaRPr lang="en-US">
              <a:solidFill>
                <a:srgbClr val="FFFFFF">
                  <a:lumMod val="50000"/>
                </a:srgbClr>
              </a:solidFill>
            </a:endParaRPr>
          </a:p>
        </p:txBody>
      </p:sp>
      <p:sp>
        <p:nvSpPr>
          <p:cNvPr id="8" name="Holder 6"/>
          <p:cNvSpPr>
            <a:spLocks noGrp="1"/>
          </p:cNvSpPr>
          <p:nvPr>
            <p:ph type="sldNum" sz="quarter" idx="4"/>
          </p:nvPr>
        </p:nvSpPr>
        <p:spPr>
          <a:xfrm>
            <a:off x="11185597" y="6628704"/>
            <a:ext cx="902993"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solidFill>
                  <a:srgbClr val="FFFFFF">
                    <a:lumMod val="50000"/>
                  </a:srgbClr>
                </a:solidFill>
              </a:rPr>
              <a:pPr/>
              <a:t>‹nr.›</a:t>
            </a:fld>
            <a:endParaRPr lang="nl-NL">
              <a:solidFill>
                <a:srgbClr val="FFFFFF">
                  <a:lumMod val="50000"/>
                </a:srgbClr>
              </a:solidFill>
            </a:endParaRPr>
          </a:p>
        </p:txBody>
      </p:sp>
    </p:spTree>
    <p:extLst>
      <p:ext uri="{BB962C8B-B14F-4D97-AF65-F5344CB8AC3E}">
        <p14:creationId xmlns:p14="http://schemas.microsoft.com/office/powerpoint/2010/main" val="3348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alternatief">
    <p:bg bwMode="auto">
      <p:bgRef idx="1001">
        <a:schemeClr val="bg1"/>
      </p:bgRef>
    </p:bg>
    <p:spTree>
      <p:nvGrpSpPr>
        <p:cNvPr id="1" name=""/>
        <p:cNvGrpSpPr/>
        <p:nvPr/>
      </p:nvGrpSpPr>
      <p:grpSpPr>
        <a:xfrm>
          <a:off x="0" y="0"/>
          <a:ext cx="0" cy="0"/>
          <a:chOff x="0" y="0"/>
          <a:chExt cx="0" cy="0"/>
        </a:xfrm>
      </p:grpSpPr>
      <p:pic>
        <p:nvPicPr>
          <p:cNvPr id="20" name="Afbeelding 1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28994" y="436728"/>
            <a:ext cx="1623359" cy="460110"/>
          </a:xfrm>
          <a:prstGeom prst="rect">
            <a:avLst/>
          </a:prstGeom>
        </p:spPr>
      </p:pic>
      <p:sp>
        <p:nvSpPr>
          <p:cNvPr id="18" name="Vrije vorm 17"/>
          <p:cNvSpPr/>
          <p:nvPr userDrawn="1"/>
        </p:nvSpPr>
        <p:spPr>
          <a:xfrm>
            <a:off x="5929460" y="-13240"/>
            <a:ext cx="6262545"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2" name="Title 1"/>
          <p:cNvSpPr>
            <a:spLocks noGrp="1"/>
          </p:cNvSpPr>
          <p:nvPr>
            <p:ph type="ctrTitle" hasCustomPrompt="1"/>
          </p:nvPr>
        </p:nvSpPr>
        <p:spPr>
          <a:xfrm>
            <a:off x="693256" y="1593850"/>
            <a:ext cx="7042312" cy="2483222"/>
          </a:xfrm>
        </p:spPr>
        <p:txBody>
          <a:bodyPr anchor="t">
            <a:noAutofit/>
          </a:bodyPr>
          <a:lstStyle>
            <a:lvl1pPr algn="l">
              <a:defRPr lang="nl-NL" sz="3400" b="1" i="0" u="none" strike="noStrike" baseline="0" smtClean="0"/>
            </a:lvl1pPr>
          </a:lstStyle>
          <a:p>
            <a:r>
              <a:rPr lang="nl-NL" sz="3600" b="1" i="0" u="none" strike="noStrike" baseline="0" dirty="0">
                <a:solidFill>
                  <a:srgbClr val="005E9B"/>
                </a:solidFill>
                <a:latin typeface="Arial" panose="020B0604020202020204" pitchFamily="34" charset="0"/>
              </a:rPr>
              <a:t>Titel</a:t>
            </a:r>
            <a:endParaRPr lang="en-US" dirty="0"/>
          </a:p>
        </p:txBody>
      </p:sp>
      <p:sp>
        <p:nvSpPr>
          <p:cNvPr id="3" name="Subtitle 2"/>
          <p:cNvSpPr>
            <a:spLocks noGrp="1"/>
          </p:cNvSpPr>
          <p:nvPr userDrawn="1">
            <p:ph type="subTitle" idx="1" hasCustomPrompt="1"/>
          </p:nvPr>
        </p:nvSpPr>
        <p:spPr>
          <a:xfrm>
            <a:off x="693253" y="5885278"/>
            <a:ext cx="5402747" cy="640075"/>
          </a:xfrm>
        </p:spPr>
        <p:txBody>
          <a:bodyPr wrap="square">
            <a:noAutofit/>
          </a:bodyPr>
          <a:lstStyle>
            <a:lvl1pPr marL="0" indent="0" algn="l">
              <a:buNone/>
              <a:defRPr kumimoji="0" lang="nl-NL" sz="1600" b="0" i="0" u="none" strike="noStrike" kern="1200" cap="none" spc="0" normalizeH="0" baseline="0" smtClean="0">
                <a:ln>
                  <a:noFill/>
                </a:ln>
                <a:solidFill>
                  <a:schemeClr val="accent1"/>
                </a:solidFill>
                <a:effectLst/>
                <a:uLnTx/>
                <a:uFillTx/>
                <a:latin typeface="Arial"/>
                <a:ea typeface="+mn-ea"/>
                <a:cs typeface="Aria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nl-NL" dirty="0"/>
              <a:t>Klik voor ondertitel</a:t>
            </a:r>
            <a:endParaRPr lang="en-US" dirty="0"/>
          </a:p>
        </p:txBody>
      </p:sp>
      <p:sp>
        <p:nvSpPr>
          <p:cNvPr id="21" name="object 19"/>
          <p:cNvSpPr/>
          <p:nvPr userDrawn="1"/>
        </p:nvSpPr>
        <p:spPr>
          <a:xfrm>
            <a:off x="6911183" y="14"/>
            <a:ext cx="4590956"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spTree>
    <p:extLst>
      <p:ext uri="{BB962C8B-B14F-4D97-AF65-F5344CB8AC3E}">
        <p14:creationId xmlns:p14="http://schemas.microsoft.com/office/powerpoint/2010/main" val="239727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Holder 4"/>
          <p:cNvSpPr>
            <a:spLocks noGrp="1"/>
          </p:cNvSpPr>
          <p:nvPr>
            <p:ph type="ftr" sz="quarter" idx="3"/>
          </p:nvPr>
        </p:nvSpPr>
        <p:spPr>
          <a:xfrm>
            <a:off x="2579488" y="6628704"/>
            <a:ext cx="7033024" cy="195365"/>
          </a:xfrm>
          <a:prstGeom prst="rect">
            <a:avLst/>
          </a:prstGeom>
        </p:spPr>
        <p:txBody>
          <a:bodyPr lIns="0" tIns="0" rIns="0" bIns="0" anchor="ctr"/>
          <a:lstStyle>
            <a:lvl1pPr algn="ctr">
              <a:defRPr sz="907">
                <a:solidFill>
                  <a:schemeClr val="bg1">
                    <a:lumMod val="50000"/>
                  </a:schemeClr>
                </a:solidFill>
              </a:defRPr>
            </a:lvl1pPr>
          </a:lstStyle>
          <a:p>
            <a:r>
              <a:rPr lang="nl-NL">
                <a:solidFill>
                  <a:srgbClr val="FFFFFF">
                    <a:lumMod val="50000"/>
                  </a:srgbClr>
                </a:solidFill>
              </a:rPr>
              <a:t>Ruimte voor de voettekst</a:t>
            </a:r>
            <a:endParaRPr lang="nl-NL" dirty="0">
              <a:solidFill>
                <a:srgbClr val="FFFFFF">
                  <a:lumMod val="50000"/>
                </a:srgbClr>
              </a:solidFill>
            </a:endParaRPr>
          </a:p>
        </p:txBody>
      </p:sp>
      <p:sp>
        <p:nvSpPr>
          <p:cNvPr id="6" name="Holder 5"/>
          <p:cNvSpPr>
            <a:spLocks noGrp="1"/>
          </p:cNvSpPr>
          <p:nvPr>
            <p:ph type="dt" sz="half" idx="2"/>
          </p:nvPr>
        </p:nvSpPr>
        <p:spPr>
          <a:xfrm>
            <a:off x="705228" y="6628704"/>
            <a:ext cx="1969888" cy="195365"/>
          </a:xfrm>
          <a:prstGeom prst="rect">
            <a:avLst/>
          </a:prstGeom>
        </p:spPr>
        <p:txBody>
          <a:bodyPr lIns="0" tIns="0" rIns="0" bIns="0" anchor="ctr"/>
          <a:lstStyle>
            <a:lvl1pPr algn="l">
              <a:defRPr sz="907">
                <a:solidFill>
                  <a:schemeClr val="bg1">
                    <a:lumMod val="50000"/>
                  </a:schemeClr>
                </a:solidFill>
              </a:defRPr>
            </a:lvl1pPr>
          </a:lstStyle>
          <a:p>
            <a:fld id="{97CDD257-3128-44EE-B276-CF2B26BCBBFD}" type="datetime1">
              <a:rPr lang="nl-NL" smtClean="0">
                <a:solidFill>
                  <a:srgbClr val="FFFFFF">
                    <a:lumMod val="50000"/>
                  </a:srgbClr>
                </a:solidFill>
              </a:rPr>
              <a:pPr/>
              <a:t>20-9-2022</a:t>
            </a:fld>
            <a:endParaRPr lang="en-US">
              <a:solidFill>
                <a:srgbClr val="FFFFFF">
                  <a:lumMod val="50000"/>
                </a:srgbClr>
              </a:solidFill>
            </a:endParaRPr>
          </a:p>
        </p:txBody>
      </p:sp>
      <p:sp>
        <p:nvSpPr>
          <p:cNvPr id="7" name="Holder 6"/>
          <p:cNvSpPr>
            <a:spLocks noGrp="1"/>
          </p:cNvSpPr>
          <p:nvPr>
            <p:ph type="sldNum" sz="quarter" idx="4"/>
          </p:nvPr>
        </p:nvSpPr>
        <p:spPr>
          <a:xfrm>
            <a:off x="11185597" y="6628704"/>
            <a:ext cx="902993"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solidFill>
                  <a:srgbClr val="FFFFFF">
                    <a:lumMod val="50000"/>
                  </a:srgbClr>
                </a:solidFill>
              </a:rPr>
              <a:pPr/>
              <a:t>‹nr.›</a:t>
            </a:fld>
            <a:endParaRPr lang="nl-NL">
              <a:solidFill>
                <a:srgbClr val="FFFFFF">
                  <a:lumMod val="50000"/>
                </a:srgbClr>
              </a:solidFill>
            </a:endParaRPr>
          </a:p>
        </p:txBody>
      </p:sp>
    </p:spTree>
    <p:extLst>
      <p:ext uri="{BB962C8B-B14F-4D97-AF65-F5344CB8AC3E}">
        <p14:creationId xmlns:p14="http://schemas.microsoft.com/office/powerpoint/2010/main" val="76833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 logo">
    <p:spTree>
      <p:nvGrpSpPr>
        <p:cNvPr id="1" name=""/>
        <p:cNvGrpSpPr/>
        <p:nvPr/>
      </p:nvGrpSpPr>
      <p:grpSpPr>
        <a:xfrm>
          <a:off x="0" y="0"/>
          <a:ext cx="0" cy="0"/>
          <a:chOff x="0" y="0"/>
          <a:chExt cx="0" cy="0"/>
        </a:xfrm>
      </p:grpSpPr>
      <p:sp>
        <p:nvSpPr>
          <p:cNvPr id="5" name="Holder 4"/>
          <p:cNvSpPr>
            <a:spLocks noGrp="1"/>
          </p:cNvSpPr>
          <p:nvPr>
            <p:ph type="ftr" sz="quarter" idx="3"/>
          </p:nvPr>
        </p:nvSpPr>
        <p:spPr>
          <a:xfrm>
            <a:off x="2579488" y="6628704"/>
            <a:ext cx="7033024" cy="195365"/>
          </a:xfrm>
          <a:prstGeom prst="rect">
            <a:avLst/>
          </a:prstGeom>
        </p:spPr>
        <p:txBody>
          <a:bodyPr lIns="0" tIns="0" rIns="0" bIns="0" anchor="ctr"/>
          <a:lstStyle>
            <a:lvl1pPr algn="ctr">
              <a:defRPr sz="907">
                <a:solidFill>
                  <a:schemeClr val="bg1">
                    <a:lumMod val="50000"/>
                  </a:schemeClr>
                </a:solidFill>
              </a:defRPr>
            </a:lvl1pPr>
          </a:lstStyle>
          <a:p>
            <a:r>
              <a:rPr lang="nl-NL">
                <a:solidFill>
                  <a:srgbClr val="FFFFFF">
                    <a:lumMod val="50000"/>
                  </a:srgbClr>
                </a:solidFill>
              </a:rPr>
              <a:t>Ruimte voor de voettekst</a:t>
            </a:r>
            <a:endParaRPr lang="nl-NL" dirty="0">
              <a:solidFill>
                <a:srgbClr val="FFFFFF">
                  <a:lumMod val="50000"/>
                </a:srgbClr>
              </a:solidFill>
            </a:endParaRPr>
          </a:p>
        </p:txBody>
      </p:sp>
      <p:sp>
        <p:nvSpPr>
          <p:cNvPr id="6" name="Holder 5"/>
          <p:cNvSpPr>
            <a:spLocks noGrp="1"/>
          </p:cNvSpPr>
          <p:nvPr>
            <p:ph type="dt" sz="half" idx="2"/>
          </p:nvPr>
        </p:nvSpPr>
        <p:spPr>
          <a:xfrm>
            <a:off x="705228" y="6628704"/>
            <a:ext cx="1969888" cy="195365"/>
          </a:xfrm>
          <a:prstGeom prst="rect">
            <a:avLst/>
          </a:prstGeom>
        </p:spPr>
        <p:txBody>
          <a:bodyPr lIns="0" tIns="0" rIns="0" bIns="0" anchor="ctr"/>
          <a:lstStyle>
            <a:lvl1pPr algn="l">
              <a:defRPr sz="907">
                <a:solidFill>
                  <a:schemeClr val="bg1">
                    <a:lumMod val="50000"/>
                  </a:schemeClr>
                </a:solidFill>
              </a:defRPr>
            </a:lvl1pPr>
          </a:lstStyle>
          <a:p>
            <a:fld id="{97CDD257-3128-44EE-B276-CF2B26BCBBFD}" type="datetime1">
              <a:rPr lang="nl-NL" smtClean="0">
                <a:solidFill>
                  <a:srgbClr val="FFFFFF">
                    <a:lumMod val="50000"/>
                  </a:srgbClr>
                </a:solidFill>
              </a:rPr>
              <a:pPr/>
              <a:t>20-9-2022</a:t>
            </a:fld>
            <a:endParaRPr lang="en-US">
              <a:solidFill>
                <a:srgbClr val="FFFFFF">
                  <a:lumMod val="50000"/>
                </a:srgbClr>
              </a:solidFill>
            </a:endParaRPr>
          </a:p>
        </p:txBody>
      </p:sp>
      <p:sp>
        <p:nvSpPr>
          <p:cNvPr id="7" name="Holder 6"/>
          <p:cNvSpPr>
            <a:spLocks noGrp="1"/>
          </p:cNvSpPr>
          <p:nvPr>
            <p:ph type="sldNum" sz="quarter" idx="4"/>
          </p:nvPr>
        </p:nvSpPr>
        <p:spPr>
          <a:xfrm>
            <a:off x="11185597" y="6628704"/>
            <a:ext cx="902993"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solidFill>
                  <a:srgbClr val="FFFFFF">
                    <a:lumMod val="50000"/>
                  </a:srgbClr>
                </a:solidFill>
              </a:rPr>
              <a:pPr/>
              <a:t>‹nr.›</a:t>
            </a:fld>
            <a:endParaRPr lang="nl-NL">
              <a:solidFill>
                <a:srgbClr val="FFFFFF">
                  <a:lumMod val="50000"/>
                </a:srgbClr>
              </a:solidFill>
            </a:endParaRPr>
          </a:p>
        </p:txBody>
      </p:sp>
      <p:pic>
        <p:nvPicPr>
          <p:cNvPr id="8" name="Afbeelding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230330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4">
    <p:bg bwMode="auto">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6"/>
            <a:ext cx="8100648" cy="6855129"/>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405382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5">
    <p:bg bwMode="auto">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3" y="6"/>
            <a:ext cx="8745416" cy="6855129"/>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151230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6">
    <p:bg bwMode="auto">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 y="0"/>
            <a:ext cx="8799068" cy="6858000"/>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3717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7">
    <p:bg bwMode="auto">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8932984" cy="6858000"/>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34752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8">
    <p:bg bwMode="auto">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7824192" cy="6855129"/>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13586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9">
    <p:bg bwMode="auto">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13"/>
            <a:ext cx="8492717" cy="6857999"/>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22319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10">
    <p:bg bwMode="auto">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 y="-1"/>
            <a:ext cx="7930009" cy="6855129"/>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405503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11">
    <p:bg bwMode="auto">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 y="-13240"/>
            <a:ext cx="8013375" cy="6871240"/>
          </a:xfrm>
          <a:prstGeom prst="rect">
            <a:avLst/>
          </a:prstGeom>
        </p:spPr>
      </p:pic>
      <p:sp>
        <p:nvSpPr>
          <p:cNvPr id="2" name="Title 1"/>
          <p:cNvSpPr>
            <a:spLocks noGrp="1"/>
          </p:cNvSpPr>
          <p:nvPr userDrawn="1">
            <p:ph type="ctrTitle" hasCustomPrompt="1"/>
          </p:nvPr>
        </p:nvSpPr>
        <p:spPr>
          <a:xfrm>
            <a:off x="6703754" y="5955048"/>
            <a:ext cx="4847261" cy="200952"/>
          </a:xfrm>
        </p:spPr>
        <p:txBody>
          <a:bodyPr anchor="b">
            <a:spAutoFit/>
          </a:bodyPr>
          <a:lstStyle>
            <a:lvl1pPr algn="r">
              <a:defRPr kumimoji="0" lang="nl-NL" sz="1451" b="1" i="0" u="none" strike="noStrike" kern="1200" cap="none" spc="0" normalizeH="0" baseline="0" dirty="0" smtClean="0">
                <a:ln>
                  <a:noFill/>
                </a:ln>
                <a:solidFill>
                  <a:schemeClr val="accent1"/>
                </a:solidFill>
                <a:effectLst/>
                <a:uLnTx/>
                <a:uFillTx/>
                <a:latin typeface="Arial"/>
                <a:ea typeface="+mn-ea"/>
                <a:cs typeface="Arial"/>
              </a:defRPr>
            </a:lvl1pPr>
          </a:lstStyle>
          <a:p>
            <a:r>
              <a:rPr lang="nl-NL" dirty="0"/>
              <a:t>Klik voor titel</a:t>
            </a:r>
            <a:endParaRPr lang="en-US" dirty="0"/>
          </a:p>
        </p:txBody>
      </p:sp>
      <p:sp>
        <p:nvSpPr>
          <p:cNvPr id="3" name="Subtitle 2"/>
          <p:cNvSpPr>
            <a:spLocks noGrp="1"/>
          </p:cNvSpPr>
          <p:nvPr userDrawn="1">
            <p:ph type="subTitle" idx="1" hasCustomPrompt="1"/>
          </p:nvPr>
        </p:nvSpPr>
        <p:spPr>
          <a:xfrm>
            <a:off x="6703754" y="6166800"/>
            <a:ext cx="4847261" cy="226600"/>
          </a:xfrm>
        </p:spPr>
        <p:txBody>
          <a:bodyPr>
            <a:spAutoFit/>
          </a:bodyPr>
          <a:lstStyle>
            <a:lvl1pPr marL="0" indent="0" algn="r">
              <a:buNone/>
              <a:defRPr kumimoji="0" lang="nl-NL" sz="1451" b="1" i="0" u="none" strike="noStrike" kern="1200" cap="none" spc="0" normalizeH="0" baseline="0" smtClean="0">
                <a:ln>
                  <a:noFill/>
                </a:ln>
                <a:solidFill>
                  <a:schemeClr val="accent1"/>
                </a:solidFill>
                <a:effectLst/>
                <a:uLnTx/>
                <a:uFillTx/>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ondertitel</a:t>
            </a:r>
            <a:endParaRPr lang="en-US" dirty="0"/>
          </a:p>
        </p:txBody>
      </p:sp>
      <p:grpSp>
        <p:nvGrpSpPr>
          <p:cNvPr id="4" name="Groep 3"/>
          <p:cNvGrpSpPr/>
          <p:nvPr userDrawn="1"/>
        </p:nvGrpSpPr>
        <p:grpSpPr>
          <a:xfrm>
            <a:off x="4696592" y="-13240"/>
            <a:ext cx="7495408" cy="6871240"/>
            <a:chOff x="3815981" y="-13240"/>
            <a:chExt cx="6090019" cy="6871240"/>
          </a:xfrm>
        </p:grpSpPr>
        <p:sp>
          <p:nvSpPr>
            <p:cNvPr id="18" name="Vrije vorm 17"/>
            <p:cNvSpPr/>
            <p:nvPr userDrawn="1"/>
          </p:nvSpPr>
          <p:spPr>
            <a:xfrm>
              <a:off x="4817682" y="-13240"/>
              <a:ext cx="5088318" cy="6871240"/>
            </a:xfrm>
            <a:custGeom>
              <a:avLst/>
              <a:gdLst>
                <a:gd name="connsiteX0" fmla="*/ 1712383 w 5611283"/>
                <a:gd name="connsiteY0" fmla="*/ 0 h 7562850"/>
                <a:gd name="connsiteX1" fmla="*/ 5611283 w 5611283"/>
                <a:gd name="connsiteY1" fmla="*/ 0 h 7562850"/>
                <a:gd name="connsiteX2" fmla="*/ 5611283 w 5611283"/>
                <a:gd name="connsiteY2" fmla="*/ 7562850 h 7562850"/>
                <a:gd name="connsiteX3" fmla="*/ 1712383 w 5611283"/>
                <a:gd name="connsiteY3" fmla="*/ 7562850 h 7562850"/>
                <a:gd name="connsiteX4" fmla="*/ 1712383 w 5611283"/>
                <a:gd name="connsiteY4" fmla="*/ 7559623 h 7562850"/>
                <a:gd name="connsiteX5" fmla="*/ 0 w 5611283"/>
                <a:gd name="connsiteY5" fmla="*/ 7559623 h 7562850"/>
                <a:gd name="connsiteX6" fmla="*/ 1712383 w 5611283"/>
                <a:gd name="connsiteY6" fmla="*/ 2498569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283" h="7562850">
                  <a:moveTo>
                    <a:pt x="1712383" y="0"/>
                  </a:moveTo>
                  <a:lnTo>
                    <a:pt x="5611283" y="0"/>
                  </a:lnTo>
                  <a:lnTo>
                    <a:pt x="5611283" y="7562850"/>
                  </a:lnTo>
                  <a:lnTo>
                    <a:pt x="1712383" y="7562850"/>
                  </a:lnTo>
                  <a:lnTo>
                    <a:pt x="1712383" y="7559623"/>
                  </a:lnTo>
                  <a:lnTo>
                    <a:pt x="0" y="7559623"/>
                  </a:lnTo>
                  <a:lnTo>
                    <a:pt x="1712383" y="249856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FFFFF"/>
                </a:solidFill>
              </a:endParaRPr>
            </a:p>
          </p:txBody>
        </p:sp>
        <p:sp>
          <p:nvSpPr>
            <p:cNvPr id="35" name="object 19"/>
            <p:cNvSpPr/>
            <p:nvPr userDrawn="1"/>
          </p:nvSpPr>
          <p:spPr>
            <a:xfrm>
              <a:off x="3815981" y="8"/>
              <a:ext cx="3730152" cy="6855121"/>
            </a:xfrm>
            <a:custGeom>
              <a:avLst/>
              <a:gdLst/>
              <a:ahLst/>
              <a:cxnLst/>
              <a:rect l="l" t="t" r="r" b="b"/>
              <a:pathLst>
                <a:path w="4113529" h="7559675">
                  <a:moveTo>
                    <a:pt x="3757256" y="0"/>
                  </a:moveTo>
                  <a:lnTo>
                    <a:pt x="2777896" y="0"/>
                  </a:lnTo>
                  <a:lnTo>
                    <a:pt x="0" y="7559624"/>
                  </a:lnTo>
                  <a:lnTo>
                    <a:pt x="1141933" y="7559624"/>
                  </a:lnTo>
                  <a:lnTo>
                    <a:pt x="1881708" y="5405221"/>
                  </a:lnTo>
                  <a:lnTo>
                    <a:pt x="3784663" y="5405221"/>
                  </a:lnTo>
                  <a:lnTo>
                    <a:pt x="4113174" y="4504296"/>
                  </a:lnTo>
                  <a:lnTo>
                    <a:pt x="2190140" y="4504296"/>
                  </a:lnTo>
                  <a:lnTo>
                    <a:pt x="3757256" y="0"/>
                  </a:lnTo>
                  <a:close/>
                </a:path>
              </a:pathLst>
            </a:custGeom>
            <a:solidFill>
              <a:srgbClr val="005E8C"/>
            </a:solidFill>
          </p:spPr>
          <p:txBody>
            <a:bodyPr wrap="square" lIns="0" tIns="0" rIns="0" bIns="0" rtlCol="0"/>
            <a:lstStyle/>
            <a:p>
              <a:endParaRPr sz="1499">
                <a:solidFill>
                  <a:srgbClr val="005E8C"/>
                </a:solidFill>
              </a:endParaRPr>
            </a:p>
          </p:txBody>
        </p:sp>
      </p:gr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80213" y="470168"/>
            <a:ext cx="1623359" cy="460110"/>
          </a:xfrm>
          <a:prstGeom prst="rect">
            <a:avLst/>
          </a:prstGeom>
        </p:spPr>
      </p:pic>
    </p:spTree>
    <p:extLst>
      <p:ext uri="{BB962C8B-B14F-4D97-AF65-F5344CB8AC3E}">
        <p14:creationId xmlns:p14="http://schemas.microsoft.com/office/powerpoint/2010/main" val="116964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5228" y="540000"/>
            <a:ext cx="8418461" cy="925200"/>
          </a:xfrm>
          <a:prstGeom prst="rect">
            <a:avLst/>
          </a:prstGeom>
        </p:spPr>
        <p:txBody>
          <a:bodyPr vert="horz" lIns="0" tIns="0" rIns="0" bIns="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705228" y="1593850"/>
            <a:ext cx="8418461" cy="4283074"/>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Holder 4"/>
          <p:cNvSpPr>
            <a:spLocks noGrp="1"/>
          </p:cNvSpPr>
          <p:nvPr>
            <p:ph type="ftr" sz="quarter" idx="3"/>
          </p:nvPr>
        </p:nvSpPr>
        <p:spPr>
          <a:xfrm>
            <a:off x="2579488" y="6628704"/>
            <a:ext cx="7033024" cy="195365"/>
          </a:xfrm>
          <a:prstGeom prst="rect">
            <a:avLst/>
          </a:prstGeom>
        </p:spPr>
        <p:txBody>
          <a:bodyPr lIns="0" tIns="0" rIns="0" bIns="0" anchor="ctr"/>
          <a:lstStyle>
            <a:lvl1pPr algn="ctr">
              <a:defRPr sz="907">
                <a:solidFill>
                  <a:schemeClr val="bg1">
                    <a:lumMod val="50000"/>
                  </a:schemeClr>
                </a:solidFill>
              </a:defRPr>
            </a:lvl1pPr>
          </a:lstStyle>
          <a:p>
            <a:r>
              <a:rPr lang="nl-NL">
                <a:solidFill>
                  <a:srgbClr val="FFFFFF">
                    <a:lumMod val="50000"/>
                  </a:srgbClr>
                </a:solidFill>
              </a:rPr>
              <a:t>Ruimte voor de voettekst</a:t>
            </a:r>
            <a:endParaRPr lang="nl-NL" dirty="0">
              <a:solidFill>
                <a:srgbClr val="FFFFFF">
                  <a:lumMod val="50000"/>
                </a:srgbClr>
              </a:solidFill>
            </a:endParaRPr>
          </a:p>
        </p:txBody>
      </p:sp>
      <p:sp>
        <p:nvSpPr>
          <p:cNvPr id="10" name="Holder 5"/>
          <p:cNvSpPr>
            <a:spLocks noGrp="1"/>
          </p:cNvSpPr>
          <p:nvPr>
            <p:ph type="dt" sz="half" idx="2"/>
          </p:nvPr>
        </p:nvSpPr>
        <p:spPr>
          <a:xfrm>
            <a:off x="705228" y="6628704"/>
            <a:ext cx="1969888" cy="195365"/>
          </a:xfrm>
          <a:prstGeom prst="rect">
            <a:avLst/>
          </a:prstGeom>
        </p:spPr>
        <p:txBody>
          <a:bodyPr lIns="0" tIns="0" rIns="0" bIns="0" anchor="ctr"/>
          <a:lstStyle>
            <a:lvl1pPr algn="l">
              <a:defRPr sz="907">
                <a:solidFill>
                  <a:schemeClr val="bg1">
                    <a:lumMod val="50000"/>
                  </a:schemeClr>
                </a:solidFill>
              </a:defRPr>
            </a:lvl1pPr>
          </a:lstStyle>
          <a:p>
            <a:fld id="{6E55FA07-FA89-4CF9-9FA9-F392841956ED}" type="datetime1">
              <a:rPr lang="nl-NL" smtClean="0">
                <a:solidFill>
                  <a:srgbClr val="FFFFFF">
                    <a:lumMod val="50000"/>
                  </a:srgbClr>
                </a:solidFill>
              </a:rPr>
              <a:pPr/>
              <a:t>20-9-2022</a:t>
            </a:fld>
            <a:endParaRPr lang="en-US">
              <a:solidFill>
                <a:srgbClr val="FFFFFF">
                  <a:lumMod val="50000"/>
                </a:srgbClr>
              </a:solidFill>
            </a:endParaRPr>
          </a:p>
        </p:txBody>
      </p:sp>
      <p:sp>
        <p:nvSpPr>
          <p:cNvPr id="11" name="Holder 6"/>
          <p:cNvSpPr>
            <a:spLocks noGrp="1"/>
          </p:cNvSpPr>
          <p:nvPr>
            <p:ph type="sldNum" sz="quarter" idx="4"/>
          </p:nvPr>
        </p:nvSpPr>
        <p:spPr>
          <a:xfrm>
            <a:off x="11185597" y="6628704"/>
            <a:ext cx="902993" cy="195365"/>
          </a:xfrm>
          <a:prstGeom prst="rect">
            <a:avLst/>
          </a:prstGeom>
        </p:spPr>
        <p:txBody>
          <a:bodyPr lIns="0" tIns="0" rIns="0" bIns="0" anchor="ctr"/>
          <a:lstStyle>
            <a:lvl1pPr algn="r">
              <a:defRPr sz="907">
                <a:solidFill>
                  <a:schemeClr val="bg1">
                    <a:lumMod val="50000"/>
                  </a:schemeClr>
                </a:solidFill>
              </a:defRPr>
            </a:lvl1pPr>
          </a:lstStyle>
          <a:p>
            <a:fld id="{B6F15528-21DE-4FAA-801E-634DDDAF4B2B}" type="slidenum">
              <a:rPr lang="nl-NL" smtClean="0">
                <a:solidFill>
                  <a:srgbClr val="FFFFFF">
                    <a:lumMod val="50000"/>
                  </a:srgbClr>
                </a:solidFill>
              </a:rPr>
              <a:pPr/>
              <a:t>‹nr.›</a:t>
            </a:fld>
            <a:endParaRPr lang="nl-NL">
              <a:solidFill>
                <a:srgbClr val="FFFFFF">
                  <a:lumMod val="50000"/>
                </a:srgbClr>
              </a:solidFill>
            </a:endParaRPr>
          </a:p>
        </p:txBody>
      </p:sp>
      <p:sp>
        <p:nvSpPr>
          <p:cNvPr id="13" name="bk object 16"/>
          <p:cNvSpPr/>
          <p:nvPr userDrawn="1"/>
        </p:nvSpPr>
        <p:spPr>
          <a:xfrm>
            <a:off x="10564595" y="5442764"/>
            <a:ext cx="970148" cy="1413059"/>
          </a:xfrm>
          <a:custGeom>
            <a:avLst/>
            <a:gdLst/>
            <a:ahLst/>
            <a:cxnLst/>
            <a:rect l="l" t="t" r="r" b="b"/>
            <a:pathLst>
              <a:path w="850900" h="1558290">
                <a:moveTo>
                  <a:pt x="776497" y="0"/>
                </a:moveTo>
                <a:lnTo>
                  <a:pt x="572446" y="0"/>
                </a:lnTo>
                <a:lnTo>
                  <a:pt x="0" y="1557851"/>
                </a:lnTo>
                <a:lnTo>
                  <a:pt x="237498" y="1557851"/>
                </a:lnTo>
                <a:lnTo>
                  <a:pt x="385731" y="1126172"/>
                </a:lnTo>
                <a:lnTo>
                  <a:pt x="782212" y="1126172"/>
                </a:lnTo>
                <a:lnTo>
                  <a:pt x="850652" y="938466"/>
                </a:lnTo>
                <a:lnTo>
                  <a:pt x="449993" y="938466"/>
                </a:lnTo>
                <a:lnTo>
                  <a:pt x="776497" y="0"/>
                </a:lnTo>
                <a:close/>
              </a:path>
            </a:pathLst>
          </a:custGeom>
          <a:solidFill>
            <a:srgbClr val="005E8C"/>
          </a:solidFill>
        </p:spPr>
        <p:txBody>
          <a:bodyPr wrap="square" lIns="0" tIns="0" rIns="0" bIns="0" rtlCol="0"/>
          <a:lstStyle/>
          <a:p>
            <a:endParaRPr sz="1499">
              <a:solidFill>
                <a:srgbClr val="005E8C"/>
              </a:solidFill>
            </a:endParaRPr>
          </a:p>
        </p:txBody>
      </p:sp>
    </p:spTree>
    <p:extLst>
      <p:ext uri="{BB962C8B-B14F-4D97-AF65-F5344CB8AC3E}">
        <p14:creationId xmlns:p14="http://schemas.microsoft.com/office/powerpoint/2010/main" val="3236726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None/>
        <a:defRPr sz="1700" kern="1200">
          <a:solidFill>
            <a:schemeClr val="tx1"/>
          </a:solidFill>
          <a:latin typeface="+mn-lt"/>
          <a:ea typeface="+mn-ea"/>
          <a:cs typeface="+mn-cs"/>
        </a:defRPr>
      </a:lvl1pPr>
      <a:lvl2pPr marL="177800" indent="-177800" algn="l" defTabSz="914400" rtl="0" eaLnBrk="1" latinLnBrk="0" hangingPunct="1">
        <a:lnSpc>
          <a:spcPct val="110000"/>
        </a:lnSpc>
        <a:spcBef>
          <a:spcPts val="0"/>
        </a:spcBef>
        <a:buSzPct val="80000"/>
        <a:buFontTx/>
        <a:buBlip>
          <a:blip r:embed="rId20"/>
        </a:buBlip>
        <a:defRPr sz="1700" kern="1200">
          <a:solidFill>
            <a:schemeClr val="tx1"/>
          </a:solidFill>
          <a:latin typeface="+mn-lt"/>
          <a:ea typeface="+mn-ea"/>
          <a:cs typeface="+mn-cs"/>
        </a:defRPr>
      </a:lvl2pPr>
      <a:lvl3pPr marL="355600" indent="-177800" algn="l" defTabSz="914400" rtl="0" eaLnBrk="1" latinLnBrk="0" hangingPunct="1">
        <a:lnSpc>
          <a:spcPct val="110000"/>
        </a:lnSpc>
        <a:spcBef>
          <a:spcPts val="0"/>
        </a:spcBef>
        <a:buSzPct val="80000"/>
        <a:buFontTx/>
        <a:buBlip>
          <a:blip r:embed="rId21"/>
        </a:buBlip>
        <a:defRPr sz="1700" kern="1200">
          <a:solidFill>
            <a:schemeClr val="tx1"/>
          </a:solidFill>
          <a:latin typeface="+mn-lt"/>
          <a:ea typeface="+mn-ea"/>
          <a:cs typeface="+mn-cs"/>
        </a:defRPr>
      </a:lvl3pPr>
      <a:lvl4pPr marL="541338" indent="-185738" algn="l" defTabSz="914400" rtl="0" eaLnBrk="1" latinLnBrk="0" hangingPunct="1">
        <a:lnSpc>
          <a:spcPct val="110000"/>
        </a:lnSpc>
        <a:spcBef>
          <a:spcPts val="0"/>
        </a:spcBef>
        <a:buSzPct val="80000"/>
        <a:buFontTx/>
        <a:buBlip>
          <a:blip r:embed="rId21"/>
        </a:buBlip>
        <a:defRPr sz="1700" kern="1200">
          <a:solidFill>
            <a:schemeClr val="tx1"/>
          </a:solidFill>
          <a:latin typeface="+mn-lt"/>
          <a:ea typeface="+mn-ea"/>
          <a:cs typeface="+mn-cs"/>
        </a:defRPr>
      </a:lvl4pPr>
      <a:lvl5pPr marL="719138" indent="-177800" algn="l" defTabSz="914400" rtl="0" eaLnBrk="1" latinLnBrk="0" hangingPunct="1">
        <a:lnSpc>
          <a:spcPct val="110000"/>
        </a:lnSpc>
        <a:spcBef>
          <a:spcPts val="0"/>
        </a:spcBef>
        <a:buSzPct val="80000"/>
        <a:buFontTx/>
        <a:buBlip>
          <a:blip r:embed="rId21"/>
        </a:buBlip>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887">
          <p15:clr>
            <a:srgbClr val="F26B43"/>
          </p15:clr>
        </p15:guide>
        <p15:guide id="2" pos="353">
          <p15:clr>
            <a:srgbClr val="F26B43"/>
          </p15:clr>
        </p15:guide>
        <p15:guide id="3" pos="3120">
          <p15:clr>
            <a:srgbClr val="F26B43"/>
          </p15:clr>
        </p15:guide>
        <p15:guide id="4" orient="horz" pos="2160">
          <p15:clr>
            <a:srgbClr val="F26B43"/>
          </p15:clr>
        </p15:guide>
        <p15:guide id="5" orient="horz" pos="3702">
          <p15:clr>
            <a:srgbClr val="F26B43"/>
          </p15:clr>
        </p15:guide>
        <p15:guide id="6" pos="5615">
          <p15:clr>
            <a:srgbClr val="F26B43"/>
          </p15:clr>
        </p15:guide>
        <p15:guide id="7" orient="horz" pos="10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4400" i="1" dirty="0"/>
              <a:t>IBD op “oudere” leeftijd</a:t>
            </a:r>
            <a:endParaRPr lang="nl-NL" sz="4400" dirty="0"/>
          </a:p>
        </p:txBody>
      </p:sp>
      <p:sp>
        <p:nvSpPr>
          <p:cNvPr id="3" name="Ondertitel 2"/>
          <p:cNvSpPr>
            <a:spLocks noGrp="1"/>
          </p:cNvSpPr>
          <p:nvPr>
            <p:ph type="subTitle" idx="1"/>
          </p:nvPr>
        </p:nvSpPr>
        <p:spPr>
          <a:xfrm>
            <a:off x="466754" y="4954398"/>
            <a:ext cx="5402744" cy="619503"/>
          </a:xfrm>
        </p:spPr>
        <p:txBody>
          <a:bodyPr/>
          <a:lstStyle/>
          <a:p>
            <a:r>
              <a:rPr lang="nl-NL" dirty="0"/>
              <a:t>Alexander Bodelier, MDL-arts</a:t>
            </a:r>
          </a:p>
          <a:p>
            <a:r>
              <a:rPr lang="nl-NL" dirty="0"/>
              <a:t>Amphia Ziekenhuis Breda</a:t>
            </a:r>
          </a:p>
          <a:p>
            <a:endParaRPr lang="nl-NL" dirty="0"/>
          </a:p>
          <a:p>
            <a:r>
              <a:rPr lang="nl-NL" dirty="0"/>
              <a:t>Regionale patiënten dag 17 september Rotterdam</a:t>
            </a:r>
          </a:p>
        </p:txBody>
      </p:sp>
    </p:spTree>
    <p:extLst>
      <p:ext uri="{BB962C8B-B14F-4D97-AF65-F5344CB8AC3E}">
        <p14:creationId xmlns:p14="http://schemas.microsoft.com/office/powerpoint/2010/main" val="110819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BA3A0-8367-FD2B-0A78-DBBAF2D2F1A1}"/>
              </a:ext>
            </a:extLst>
          </p:cNvPr>
          <p:cNvSpPr>
            <a:spLocks noGrp="1"/>
          </p:cNvSpPr>
          <p:nvPr>
            <p:ph type="title"/>
          </p:nvPr>
        </p:nvSpPr>
        <p:spPr/>
        <p:txBody>
          <a:bodyPr/>
          <a:lstStyle/>
          <a:p>
            <a:r>
              <a:rPr lang="nl-NL" dirty="0"/>
              <a:t>Specifieke medicijnen</a:t>
            </a:r>
          </a:p>
        </p:txBody>
      </p:sp>
      <p:sp>
        <p:nvSpPr>
          <p:cNvPr id="3" name="Tijdelijke aanduiding voor inhoud 2">
            <a:extLst>
              <a:ext uri="{FF2B5EF4-FFF2-40B4-BE49-F238E27FC236}">
                <a16:creationId xmlns:a16="http://schemas.microsoft.com/office/drawing/2014/main" id="{ACAFA8FA-7D2A-3FCD-6672-DDF3D21FA5F8}"/>
              </a:ext>
            </a:extLst>
          </p:cNvPr>
          <p:cNvSpPr>
            <a:spLocks noGrp="1"/>
          </p:cNvSpPr>
          <p:nvPr>
            <p:ph idx="1"/>
          </p:nvPr>
        </p:nvSpPr>
        <p:spPr/>
        <p:txBody>
          <a:bodyPr>
            <a:normAutofit/>
          </a:bodyPr>
          <a:lstStyle/>
          <a:p>
            <a:pPr marL="285750" indent="-285750">
              <a:buFont typeface="Arial" panose="020B0604020202020204" pitchFamily="34" charset="0"/>
              <a:buChar char="•"/>
            </a:pPr>
            <a:r>
              <a:rPr lang="nl-NL" sz="2000" b="1" i="1" dirty="0" err="1"/>
              <a:t>Mesalazine</a:t>
            </a:r>
            <a:r>
              <a:rPr lang="nl-NL" sz="2000" dirty="0"/>
              <a:t> (</a:t>
            </a:r>
            <a:r>
              <a:rPr lang="nl-NL" sz="2000" dirty="0" err="1"/>
              <a:t>Pentasa</a:t>
            </a:r>
            <a:r>
              <a:rPr lang="nl-NL" sz="2000" dirty="0"/>
              <a:t>®, </a:t>
            </a:r>
            <a:r>
              <a:rPr lang="nl-NL" sz="2000" dirty="0" err="1"/>
              <a:t>Salofalk</a:t>
            </a:r>
            <a:r>
              <a:rPr lang="nl-NL" sz="2000" dirty="0"/>
              <a:t>®, </a:t>
            </a:r>
            <a:r>
              <a:rPr lang="nl-NL" sz="2000" dirty="0" err="1"/>
              <a:t>Mezavant</a:t>
            </a:r>
            <a:r>
              <a:rPr lang="nl-NL" sz="2000" dirty="0"/>
              <a:t>®, </a:t>
            </a:r>
            <a:r>
              <a:rPr lang="nl-NL" sz="2000" dirty="0" err="1"/>
              <a:t>Asacol</a:t>
            </a:r>
            <a:r>
              <a:rPr lang="nl-NL" sz="2000" dirty="0"/>
              <a:t>® </a:t>
            </a:r>
            <a:r>
              <a:rPr lang="nl-NL" sz="2000" dirty="0" err="1"/>
              <a:t>etc</a:t>
            </a:r>
            <a:r>
              <a:rPr lang="nl-NL" sz="2000" dirty="0"/>
              <a: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Veilig bij ouderen</a:t>
            </a:r>
          </a:p>
          <a:p>
            <a:pPr marL="285750" indent="-285750">
              <a:buFont typeface="Arial" panose="020B0604020202020204" pitchFamily="34" charset="0"/>
              <a:buChar char="•"/>
            </a:pPr>
            <a:r>
              <a:rPr lang="nl-NL" sz="2000" dirty="0"/>
              <a:t>In het algemeen weinig bijwerkingen</a:t>
            </a:r>
          </a:p>
          <a:p>
            <a:pPr marL="285750" indent="-285750">
              <a:buFont typeface="Arial" panose="020B0604020202020204" pitchFamily="34" charset="0"/>
              <a:buChar char="•"/>
            </a:pPr>
            <a:r>
              <a:rPr lang="nl-NL" sz="2000" dirty="0"/>
              <a:t>Nierfunctie controle</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p:txBody>
      </p:sp>
      <p:pic>
        <p:nvPicPr>
          <p:cNvPr id="4" name="Afbeelding 3">
            <a:extLst>
              <a:ext uri="{FF2B5EF4-FFF2-40B4-BE49-F238E27FC236}">
                <a16:creationId xmlns:a16="http://schemas.microsoft.com/office/drawing/2014/main" id="{B14CE258-C110-DEA8-308D-5304EAC9BA3B}"/>
              </a:ext>
            </a:extLst>
          </p:cNvPr>
          <p:cNvPicPr>
            <a:picLocks noChangeAspect="1"/>
          </p:cNvPicPr>
          <p:nvPr/>
        </p:nvPicPr>
        <p:blipFill>
          <a:blip r:embed="rId2"/>
          <a:stretch>
            <a:fillRect/>
          </a:stretch>
        </p:blipFill>
        <p:spPr>
          <a:xfrm>
            <a:off x="9454371" y="109570"/>
            <a:ext cx="2514600" cy="2514600"/>
          </a:xfrm>
          <a:prstGeom prst="rect">
            <a:avLst/>
          </a:prstGeom>
        </p:spPr>
      </p:pic>
    </p:spTree>
    <p:extLst>
      <p:ext uri="{BB962C8B-B14F-4D97-AF65-F5344CB8AC3E}">
        <p14:creationId xmlns:p14="http://schemas.microsoft.com/office/powerpoint/2010/main" val="12279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9E848-593B-118C-76CD-9A9E6B846D57}"/>
              </a:ext>
            </a:extLst>
          </p:cNvPr>
          <p:cNvSpPr>
            <a:spLocks noGrp="1"/>
          </p:cNvSpPr>
          <p:nvPr>
            <p:ph type="title"/>
          </p:nvPr>
        </p:nvSpPr>
        <p:spPr/>
        <p:txBody>
          <a:bodyPr/>
          <a:lstStyle/>
          <a:p>
            <a:r>
              <a:rPr lang="nl-NL" dirty="0"/>
              <a:t>Specifieke medicijnen</a:t>
            </a:r>
          </a:p>
        </p:txBody>
      </p:sp>
      <p:sp>
        <p:nvSpPr>
          <p:cNvPr id="3" name="Tijdelijke aanduiding voor inhoud 2">
            <a:extLst>
              <a:ext uri="{FF2B5EF4-FFF2-40B4-BE49-F238E27FC236}">
                <a16:creationId xmlns:a16="http://schemas.microsoft.com/office/drawing/2014/main" id="{065A3FF4-660E-A669-7D17-2D66A36FAF32}"/>
              </a:ext>
            </a:extLst>
          </p:cNvPr>
          <p:cNvSpPr>
            <a:spLocks noGrp="1"/>
          </p:cNvSpPr>
          <p:nvPr>
            <p:ph idx="1"/>
          </p:nvPr>
        </p:nvSpPr>
        <p:spPr/>
        <p:txBody>
          <a:bodyPr>
            <a:normAutofit/>
          </a:bodyPr>
          <a:lstStyle/>
          <a:p>
            <a:pPr marL="342900" indent="-342900">
              <a:buFont typeface="Arial" panose="020B0604020202020204" pitchFamily="34" charset="0"/>
              <a:buChar char="•"/>
            </a:pPr>
            <a:r>
              <a:rPr lang="nl-NL" sz="2000" b="1" i="1" dirty="0"/>
              <a:t>Klysma’s en zetpillen</a:t>
            </a:r>
          </a:p>
          <a:p>
            <a:pPr marL="342900" indent="-342900">
              <a:buFont typeface="Arial" panose="020B0604020202020204" pitchFamily="34" charset="0"/>
              <a:buChar char="•"/>
            </a:pPr>
            <a:endParaRPr lang="nl-NL" sz="2000" b="1" i="1" dirty="0"/>
          </a:p>
          <a:p>
            <a:pPr marL="520700" lvl="1" indent="-342900">
              <a:buFont typeface="Arial" panose="020B0604020202020204" pitchFamily="34" charset="0"/>
              <a:buChar char="•"/>
            </a:pPr>
            <a:r>
              <a:rPr lang="nl-NL" sz="2000" dirty="0"/>
              <a:t>Geen bezwaar bij ouderen</a:t>
            </a:r>
          </a:p>
          <a:p>
            <a:pPr marL="520700" lvl="1" indent="-342900">
              <a:buFont typeface="Arial" panose="020B0604020202020204" pitchFamily="34" charset="0"/>
              <a:buChar char="•"/>
            </a:pPr>
            <a:r>
              <a:rPr lang="nl-NL" sz="2000" dirty="0"/>
              <a:t>Maar lastige toedieningsvorm..</a:t>
            </a:r>
          </a:p>
          <a:p>
            <a:pPr marL="520700" lvl="1"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In de praktijk niet voor alle ouderen geschikt</a:t>
            </a:r>
          </a:p>
          <a:p>
            <a:pPr marL="520700" lvl="1" indent="-342900">
              <a:buFont typeface="Arial" panose="020B0604020202020204" pitchFamily="34" charset="0"/>
              <a:buChar char="•"/>
            </a:pPr>
            <a:endParaRPr lang="nl-NL" sz="2000" dirty="0"/>
          </a:p>
          <a:p>
            <a:pPr marL="520700" lvl="1"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b="1" i="1" dirty="0"/>
          </a:p>
        </p:txBody>
      </p:sp>
      <p:pic>
        <p:nvPicPr>
          <p:cNvPr id="4" name="Afbeelding 3">
            <a:extLst>
              <a:ext uri="{FF2B5EF4-FFF2-40B4-BE49-F238E27FC236}">
                <a16:creationId xmlns:a16="http://schemas.microsoft.com/office/drawing/2014/main" id="{BFB94832-2D01-F1B7-4468-D5C3F8E1682C}"/>
              </a:ext>
            </a:extLst>
          </p:cNvPr>
          <p:cNvPicPr>
            <a:picLocks noChangeAspect="1"/>
          </p:cNvPicPr>
          <p:nvPr/>
        </p:nvPicPr>
        <p:blipFill>
          <a:blip r:embed="rId2"/>
          <a:stretch>
            <a:fillRect/>
          </a:stretch>
        </p:blipFill>
        <p:spPr>
          <a:xfrm>
            <a:off x="9298989" y="127755"/>
            <a:ext cx="2667000" cy="1400175"/>
          </a:xfrm>
          <a:prstGeom prst="rect">
            <a:avLst/>
          </a:prstGeom>
        </p:spPr>
      </p:pic>
    </p:spTree>
    <p:extLst>
      <p:ext uri="{BB962C8B-B14F-4D97-AF65-F5344CB8AC3E}">
        <p14:creationId xmlns:p14="http://schemas.microsoft.com/office/powerpoint/2010/main" val="378333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D771B-D0F3-6468-125B-E403B38EA02A}"/>
              </a:ext>
            </a:extLst>
          </p:cNvPr>
          <p:cNvSpPr>
            <a:spLocks noGrp="1"/>
          </p:cNvSpPr>
          <p:nvPr>
            <p:ph type="title"/>
          </p:nvPr>
        </p:nvSpPr>
        <p:spPr/>
        <p:txBody>
          <a:bodyPr/>
          <a:lstStyle/>
          <a:p>
            <a:r>
              <a:rPr lang="nl-NL" dirty="0"/>
              <a:t>Specifieke medicijnen</a:t>
            </a:r>
          </a:p>
        </p:txBody>
      </p:sp>
      <p:sp>
        <p:nvSpPr>
          <p:cNvPr id="3" name="Tijdelijke aanduiding voor inhoud 2">
            <a:extLst>
              <a:ext uri="{FF2B5EF4-FFF2-40B4-BE49-F238E27FC236}">
                <a16:creationId xmlns:a16="http://schemas.microsoft.com/office/drawing/2014/main" id="{3C48BCD4-A501-8376-75DE-DBCEACE75A37}"/>
              </a:ext>
            </a:extLst>
          </p:cNvPr>
          <p:cNvSpPr>
            <a:spLocks noGrp="1"/>
          </p:cNvSpPr>
          <p:nvPr>
            <p:ph idx="1"/>
          </p:nvPr>
        </p:nvSpPr>
        <p:spPr/>
        <p:txBody>
          <a:bodyPr/>
          <a:lstStyle/>
          <a:p>
            <a:pPr marL="342900" indent="-342900">
              <a:buFont typeface="Arial" panose="020B0604020202020204" pitchFamily="34" charset="0"/>
              <a:buChar char="•"/>
            </a:pPr>
            <a:r>
              <a:rPr lang="nl-NL" sz="2000" b="1" i="1" dirty="0" err="1"/>
              <a:t>Corticosteroiden</a:t>
            </a:r>
            <a:r>
              <a:rPr lang="nl-NL" sz="2000" dirty="0"/>
              <a:t> (m.n. </a:t>
            </a:r>
            <a:r>
              <a:rPr lang="nl-NL" sz="2000" dirty="0" err="1"/>
              <a:t>predniso</a:t>
            </a:r>
            <a:r>
              <a:rPr lang="nl-NL" sz="2000" dirty="0"/>
              <a:t>(n)</a:t>
            </a:r>
            <a:r>
              <a:rPr lang="nl-NL" sz="2000" dirty="0" err="1"/>
              <a:t>lon</a:t>
            </a:r>
            <a:r>
              <a:rPr lang="nl-NL" sz="2000" dirty="0"/>
              <a:t>)</a:t>
            </a:r>
          </a:p>
          <a:p>
            <a:endParaRPr lang="nl-NL" dirty="0"/>
          </a:p>
          <a:p>
            <a:pPr marL="463550" lvl="1" indent="-285750">
              <a:buFont typeface="Arial" panose="020B0604020202020204" pitchFamily="34" charset="0"/>
              <a:buChar char="•"/>
            </a:pPr>
            <a:r>
              <a:rPr lang="nl-NL" sz="2000" dirty="0"/>
              <a:t>Middel met belangrijke bijwerkingen, o.a. infecties</a:t>
            </a:r>
          </a:p>
          <a:p>
            <a:pPr marL="463550" lvl="1" indent="-285750">
              <a:buFont typeface="Arial" panose="020B0604020202020204" pitchFamily="34" charset="0"/>
              <a:buChar char="•"/>
            </a:pPr>
            <a:r>
              <a:rPr lang="nl-NL" sz="2000" dirty="0"/>
              <a:t>Meer kans op infecties op oudere leeftijd</a:t>
            </a:r>
          </a:p>
          <a:p>
            <a:pPr marL="641350" lvl="2" indent="-285750">
              <a:buFont typeface="Arial" panose="020B0604020202020204" pitchFamily="34" charset="0"/>
              <a:buChar char="•"/>
            </a:pPr>
            <a:r>
              <a:rPr lang="nl-NL" sz="2000" dirty="0"/>
              <a:t>Denk ook aan botontkalking en diabetes, kan verslechteren</a:t>
            </a:r>
          </a:p>
          <a:p>
            <a:pPr marL="641350" lvl="2"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Bij grote voorkeur niet langdurig gebruiken</a:t>
            </a:r>
          </a:p>
          <a:p>
            <a:pPr marL="463550" lvl="1"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Alternatief </a:t>
            </a:r>
            <a:r>
              <a:rPr lang="nl-NL" sz="2000" b="1" i="1" dirty="0"/>
              <a:t>budesonide</a:t>
            </a:r>
            <a:r>
              <a:rPr lang="nl-NL" sz="2000" dirty="0"/>
              <a:t> (</a:t>
            </a:r>
            <a:r>
              <a:rPr lang="nl-NL" sz="2000" dirty="0" err="1"/>
              <a:t>entocort</a:t>
            </a:r>
            <a:r>
              <a:rPr lang="nl-NL" sz="2000" dirty="0"/>
              <a:t>®, </a:t>
            </a:r>
            <a:r>
              <a:rPr lang="nl-NL" sz="2000" dirty="0" err="1"/>
              <a:t>budenofalk</a:t>
            </a:r>
            <a:r>
              <a:rPr lang="nl-NL" sz="2000" dirty="0"/>
              <a:t>®, </a:t>
            </a:r>
            <a:r>
              <a:rPr lang="nl-NL" sz="2000" dirty="0" err="1"/>
              <a:t>cortiment</a:t>
            </a:r>
            <a:r>
              <a:rPr lang="nl-NL" sz="2000" dirty="0"/>
              <a:t>®)</a:t>
            </a:r>
          </a:p>
          <a:p>
            <a:pPr marL="641350" lvl="2" indent="-285750">
              <a:buFont typeface="Arial" panose="020B0604020202020204" pitchFamily="34" charset="0"/>
              <a:buChar char="•"/>
            </a:pPr>
            <a:r>
              <a:rPr lang="nl-NL" sz="2000" dirty="0"/>
              <a:t>Bij minder ernstige ziekte</a:t>
            </a:r>
          </a:p>
        </p:txBody>
      </p:sp>
      <p:pic>
        <p:nvPicPr>
          <p:cNvPr id="4" name="Afbeelding 3">
            <a:extLst>
              <a:ext uri="{FF2B5EF4-FFF2-40B4-BE49-F238E27FC236}">
                <a16:creationId xmlns:a16="http://schemas.microsoft.com/office/drawing/2014/main" id="{F9995659-7F81-89C2-038B-4E68B5689C87}"/>
              </a:ext>
            </a:extLst>
          </p:cNvPr>
          <p:cNvPicPr>
            <a:picLocks noChangeAspect="1"/>
          </p:cNvPicPr>
          <p:nvPr/>
        </p:nvPicPr>
        <p:blipFill>
          <a:blip r:embed="rId2"/>
          <a:stretch>
            <a:fillRect/>
          </a:stretch>
        </p:blipFill>
        <p:spPr>
          <a:xfrm>
            <a:off x="10132290" y="345670"/>
            <a:ext cx="1902113" cy="1119530"/>
          </a:xfrm>
          <a:prstGeom prst="rect">
            <a:avLst/>
          </a:prstGeom>
        </p:spPr>
      </p:pic>
      <p:pic>
        <p:nvPicPr>
          <p:cNvPr id="5" name="Afbeelding 4">
            <a:extLst>
              <a:ext uri="{FF2B5EF4-FFF2-40B4-BE49-F238E27FC236}">
                <a16:creationId xmlns:a16="http://schemas.microsoft.com/office/drawing/2014/main" id="{78570AB5-0EB9-06F3-29CC-166DFDCC30C7}"/>
              </a:ext>
            </a:extLst>
          </p:cNvPr>
          <p:cNvPicPr>
            <a:picLocks noChangeAspect="1"/>
          </p:cNvPicPr>
          <p:nvPr/>
        </p:nvPicPr>
        <p:blipFill>
          <a:blip r:embed="rId3"/>
          <a:stretch>
            <a:fillRect/>
          </a:stretch>
        </p:blipFill>
        <p:spPr>
          <a:xfrm>
            <a:off x="10400144" y="1593850"/>
            <a:ext cx="1634259" cy="1634259"/>
          </a:xfrm>
          <a:prstGeom prst="rect">
            <a:avLst/>
          </a:prstGeom>
        </p:spPr>
      </p:pic>
    </p:spTree>
    <p:extLst>
      <p:ext uri="{BB962C8B-B14F-4D97-AF65-F5344CB8AC3E}">
        <p14:creationId xmlns:p14="http://schemas.microsoft.com/office/powerpoint/2010/main" val="28159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C10AA-1574-DDB6-7656-E160446E169F}"/>
              </a:ext>
            </a:extLst>
          </p:cNvPr>
          <p:cNvSpPr>
            <a:spLocks noGrp="1"/>
          </p:cNvSpPr>
          <p:nvPr>
            <p:ph type="title"/>
          </p:nvPr>
        </p:nvSpPr>
        <p:spPr/>
        <p:txBody>
          <a:bodyPr/>
          <a:lstStyle/>
          <a:p>
            <a:r>
              <a:rPr lang="nl-NL" dirty="0"/>
              <a:t>Specifieke medicijnen</a:t>
            </a:r>
          </a:p>
        </p:txBody>
      </p:sp>
      <p:sp>
        <p:nvSpPr>
          <p:cNvPr id="3" name="Tijdelijke aanduiding voor inhoud 2">
            <a:extLst>
              <a:ext uri="{FF2B5EF4-FFF2-40B4-BE49-F238E27FC236}">
                <a16:creationId xmlns:a16="http://schemas.microsoft.com/office/drawing/2014/main" id="{3D71A5EE-C364-38CA-7D34-98F7795DD913}"/>
              </a:ext>
            </a:extLst>
          </p:cNvPr>
          <p:cNvSpPr>
            <a:spLocks noGrp="1"/>
          </p:cNvSpPr>
          <p:nvPr>
            <p:ph idx="1"/>
          </p:nvPr>
        </p:nvSpPr>
        <p:spPr/>
        <p:txBody>
          <a:bodyPr/>
          <a:lstStyle/>
          <a:p>
            <a:pPr marL="342900" indent="-342900">
              <a:buFont typeface="Arial" panose="020B0604020202020204" pitchFamily="34" charset="0"/>
              <a:buChar char="•"/>
            </a:pPr>
            <a:r>
              <a:rPr lang="nl-NL" sz="2000" b="1" i="1" dirty="0" err="1"/>
              <a:t>Thiopurines</a:t>
            </a:r>
            <a:r>
              <a:rPr lang="nl-NL" sz="2000" b="1" i="1" dirty="0"/>
              <a:t> (</a:t>
            </a:r>
            <a:r>
              <a:rPr lang="nl-NL" sz="2000" dirty="0"/>
              <a:t>azathioprine, 6-mercaptopurine, </a:t>
            </a:r>
            <a:r>
              <a:rPr lang="nl-NL" sz="2000" dirty="0" err="1"/>
              <a:t>tioguanine</a:t>
            </a:r>
            <a:r>
              <a:rPr lang="nl-NL" sz="2000" b="1" i="1" dirty="0"/>
              <a:t>)</a:t>
            </a:r>
          </a:p>
          <a:p>
            <a:pPr marL="342900"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Door veel IBD-patiënten gebruikt</a:t>
            </a:r>
          </a:p>
          <a:p>
            <a:pPr marL="520700" lvl="1"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Voorzichtiger op oudere leeftijd</a:t>
            </a:r>
          </a:p>
          <a:p>
            <a:pPr marL="698500" lvl="2" indent="-342900">
              <a:buFont typeface="Arial" panose="020B0604020202020204" pitchFamily="34" charset="0"/>
              <a:buChar char="•"/>
            </a:pPr>
            <a:r>
              <a:rPr lang="nl-NL" sz="2000" dirty="0"/>
              <a:t>Mogelijk hogere kans op infecties</a:t>
            </a:r>
          </a:p>
          <a:p>
            <a:pPr marL="698500" lvl="2" indent="-342900">
              <a:buFont typeface="Arial" panose="020B0604020202020204" pitchFamily="34" charset="0"/>
              <a:buChar char="•"/>
            </a:pPr>
            <a:r>
              <a:rPr lang="nl-NL" sz="2000" dirty="0"/>
              <a:t>Iets meer bijwerkingen op lever, zelden alvleesklierontsteking</a:t>
            </a:r>
          </a:p>
          <a:p>
            <a:pPr marL="698500" lvl="2" indent="-342900">
              <a:buFont typeface="Arial" panose="020B0604020202020204" pitchFamily="34" charset="0"/>
              <a:buChar char="•"/>
            </a:pPr>
            <a:endParaRPr lang="nl-NL" sz="2000" dirty="0"/>
          </a:p>
          <a:p>
            <a:pPr marL="698500" lvl="2" indent="-342900">
              <a:buFont typeface="Arial" panose="020B0604020202020204" pitchFamily="34" charset="0"/>
              <a:buChar char="•"/>
            </a:pPr>
            <a:r>
              <a:rPr lang="nl-NL" sz="2000" dirty="0"/>
              <a:t>Kans op huidkanker en lymfklierkanker is verhoogd</a:t>
            </a:r>
          </a:p>
          <a:p>
            <a:pPr marL="698500" lvl="2" indent="-342900">
              <a:buFont typeface="Arial" panose="020B0604020202020204" pitchFamily="34" charset="0"/>
              <a:buChar char="•"/>
            </a:pPr>
            <a:r>
              <a:rPr lang="nl-NL" sz="2000" dirty="0"/>
              <a:t>Maar absolute risico blijft klein</a:t>
            </a:r>
          </a:p>
          <a:p>
            <a:pPr marL="884238" lvl="3" indent="-342900">
              <a:buFont typeface="Arial" panose="020B0604020202020204" pitchFamily="34" charset="0"/>
              <a:buChar char="•"/>
            </a:pPr>
            <a:r>
              <a:rPr lang="nl-NL" sz="2000" dirty="0"/>
              <a:t>Afweging </a:t>
            </a:r>
            <a:r>
              <a:rPr lang="nl-NL" sz="2000" dirty="0" err="1"/>
              <a:t>voors</a:t>
            </a:r>
            <a:r>
              <a:rPr lang="nl-NL" sz="2000" dirty="0"/>
              <a:t> en tegens</a:t>
            </a:r>
          </a:p>
          <a:p>
            <a:pPr marL="884238" lvl="3" indent="-342900">
              <a:buFont typeface="Arial" panose="020B0604020202020204" pitchFamily="34" charset="0"/>
              <a:buChar char="•"/>
            </a:pPr>
            <a:r>
              <a:rPr lang="nl-NL" sz="2000" dirty="0"/>
              <a:t>Niet slechts naar leeftijd kijken</a:t>
            </a:r>
          </a:p>
          <a:p>
            <a:endParaRPr lang="nl-NL" dirty="0"/>
          </a:p>
        </p:txBody>
      </p:sp>
      <p:pic>
        <p:nvPicPr>
          <p:cNvPr id="4" name="Afbeelding 3">
            <a:extLst>
              <a:ext uri="{FF2B5EF4-FFF2-40B4-BE49-F238E27FC236}">
                <a16:creationId xmlns:a16="http://schemas.microsoft.com/office/drawing/2014/main" id="{B0480E23-E5A1-912F-BE59-8544CA3BF814}"/>
              </a:ext>
            </a:extLst>
          </p:cNvPr>
          <p:cNvPicPr>
            <a:picLocks noChangeAspect="1"/>
          </p:cNvPicPr>
          <p:nvPr/>
        </p:nvPicPr>
        <p:blipFill>
          <a:blip r:embed="rId2"/>
          <a:stretch>
            <a:fillRect/>
          </a:stretch>
        </p:blipFill>
        <p:spPr>
          <a:xfrm>
            <a:off x="10342418" y="122836"/>
            <a:ext cx="1759527" cy="1759527"/>
          </a:xfrm>
          <a:prstGeom prst="rect">
            <a:avLst/>
          </a:prstGeom>
        </p:spPr>
      </p:pic>
    </p:spTree>
    <p:extLst>
      <p:ext uri="{BB962C8B-B14F-4D97-AF65-F5344CB8AC3E}">
        <p14:creationId xmlns:p14="http://schemas.microsoft.com/office/powerpoint/2010/main" val="2243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D6949-FABF-50E3-DC77-F557942A1134}"/>
              </a:ext>
            </a:extLst>
          </p:cNvPr>
          <p:cNvSpPr>
            <a:spLocks noGrp="1"/>
          </p:cNvSpPr>
          <p:nvPr>
            <p:ph type="title"/>
          </p:nvPr>
        </p:nvSpPr>
        <p:spPr/>
        <p:txBody>
          <a:bodyPr/>
          <a:lstStyle/>
          <a:p>
            <a:r>
              <a:rPr lang="nl-NL" dirty="0"/>
              <a:t>Specifieke medicijnen</a:t>
            </a:r>
          </a:p>
        </p:txBody>
      </p:sp>
      <p:sp>
        <p:nvSpPr>
          <p:cNvPr id="3" name="Tijdelijke aanduiding voor inhoud 2">
            <a:extLst>
              <a:ext uri="{FF2B5EF4-FFF2-40B4-BE49-F238E27FC236}">
                <a16:creationId xmlns:a16="http://schemas.microsoft.com/office/drawing/2014/main" id="{68F6EA64-5645-E101-82F8-745A580783B6}"/>
              </a:ext>
            </a:extLst>
          </p:cNvPr>
          <p:cNvSpPr>
            <a:spLocks noGrp="1"/>
          </p:cNvSpPr>
          <p:nvPr>
            <p:ph idx="1"/>
          </p:nvPr>
        </p:nvSpPr>
        <p:spPr/>
        <p:txBody>
          <a:bodyPr>
            <a:normAutofit/>
          </a:bodyPr>
          <a:lstStyle/>
          <a:p>
            <a:pPr marL="342900" indent="-342900">
              <a:buFont typeface="Arial" panose="020B0604020202020204" pitchFamily="34" charset="0"/>
              <a:buChar char="•"/>
            </a:pPr>
            <a:r>
              <a:rPr lang="nl-NL" sz="2000" b="1" i="1" dirty="0"/>
              <a:t>Methotrexaat</a:t>
            </a:r>
          </a:p>
          <a:p>
            <a:pPr marL="342900" indent="-342900">
              <a:buFont typeface="Arial" panose="020B0604020202020204" pitchFamily="34" charset="0"/>
              <a:buChar char="•"/>
            </a:pPr>
            <a:endParaRPr lang="nl-NL" sz="2000" b="1" i="1" dirty="0"/>
          </a:p>
          <a:p>
            <a:pPr marL="520700" lvl="1" indent="-342900">
              <a:buFont typeface="Arial" panose="020B0604020202020204" pitchFamily="34" charset="0"/>
              <a:buChar char="•"/>
            </a:pPr>
            <a:r>
              <a:rPr lang="nl-NL" sz="2000" dirty="0"/>
              <a:t>Weinig gegevens over in IBD, ook niet bij ouderen</a:t>
            </a:r>
          </a:p>
          <a:p>
            <a:pPr marL="698500" lvl="2" indent="-342900">
              <a:buFont typeface="Arial" panose="020B0604020202020204" pitchFamily="34" charset="0"/>
              <a:buChar char="•"/>
            </a:pPr>
            <a:r>
              <a:rPr lang="nl-NL" sz="2000" dirty="0"/>
              <a:t>Heel veel ervaring in reuma</a:t>
            </a:r>
          </a:p>
          <a:p>
            <a:pPr lvl="2" indent="0">
              <a:buNone/>
            </a:pPr>
            <a:endParaRPr lang="nl-NL" sz="2000" dirty="0"/>
          </a:p>
          <a:p>
            <a:pPr marL="520700" lvl="1" indent="-342900">
              <a:buFont typeface="Arial" panose="020B0604020202020204" pitchFamily="34" charset="0"/>
              <a:buChar char="•"/>
            </a:pPr>
            <a:r>
              <a:rPr lang="nl-NL" sz="2000" dirty="0"/>
              <a:t>Lijkt aantrekkelijk in ouderen</a:t>
            </a:r>
          </a:p>
          <a:p>
            <a:pPr marL="520700" lvl="1" indent="-342900">
              <a:buFont typeface="Arial" panose="020B0604020202020204" pitchFamily="34" charset="0"/>
              <a:buChar char="•"/>
            </a:pPr>
            <a:r>
              <a:rPr lang="nl-NL" sz="2000" dirty="0"/>
              <a:t>Eventueel in combinatie therapie te gebruiken</a:t>
            </a:r>
          </a:p>
        </p:txBody>
      </p:sp>
      <p:pic>
        <p:nvPicPr>
          <p:cNvPr id="4" name="Afbeelding 3">
            <a:extLst>
              <a:ext uri="{FF2B5EF4-FFF2-40B4-BE49-F238E27FC236}">
                <a16:creationId xmlns:a16="http://schemas.microsoft.com/office/drawing/2014/main" id="{F16AB8BB-E922-FD27-AA28-8D703CDC4C2A}"/>
              </a:ext>
            </a:extLst>
          </p:cNvPr>
          <p:cNvPicPr>
            <a:picLocks noChangeAspect="1"/>
          </p:cNvPicPr>
          <p:nvPr/>
        </p:nvPicPr>
        <p:blipFill>
          <a:blip r:embed="rId2"/>
          <a:stretch>
            <a:fillRect/>
          </a:stretch>
        </p:blipFill>
        <p:spPr>
          <a:xfrm>
            <a:off x="9895224" y="0"/>
            <a:ext cx="2296776" cy="1722582"/>
          </a:xfrm>
          <a:prstGeom prst="rect">
            <a:avLst/>
          </a:prstGeom>
        </p:spPr>
      </p:pic>
    </p:spTree>
    <p:extLst>
      <p:ext uri="{BB962C8B-B14F-4D97-AF65-F5344CB8AC3E}">
        <p14:creationId xmlns:p14="http://schemas.microsoft.com/office/powerpoint/2010/main" val="38683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F43D-A383-6D9E-6FC0-CD69954E977F}"/>
              </a:ext>
            </a:extLst>
          </p:cNvPr>
          <p:cNvSpPr>
            <a:spLocks noGrp="1"/>
          </p:cNvSpPr>
          <p:nvPr>
            <p:ph type="title"/>
          </p:nvPr>
        </p:nvSpPr>
        <p:spPr/>
        <p:txBody>
          <a:bodyPr/>
          <a:lstStyle/>
          <a:p>
            <a:r>
              <a:rPr lang="nl-NL" dirty="0"/>
              <a:t>Specifieke medicijnen</a:t>
            </a:r>
          </a:p>
        </p:txBody>
      </p:sp>
      <p:sp>
        <p:nvSpPr>
          <p:cNvPr id="3" name="Tijdelijke aanduiding voor inhoud 2">
            <a:extLst>
              <a:ext uri="{FF2B5EF4-FFF2-40B4-BE49-F238E27FC236}">
                <a16:creationId xmlns:a16="http://schemas.microsoft.com/office/drawing/2014/main" id="{83FA9B2F-666A-A1BE-E743-D5B0AABA12A3}"/>
              </a:ext>
            </a:extLst>
          </p:cNvPr>
          <p:cNvSpPr>
            <a:spLocks noGrp="1"/>
          </p:cNvSpPr>
          <p:nvPr>
            <p:ph idx="1"/>
          </p:nvPr>
        </p:nvSpPr>
        <p:spPr/>
        <p:txBody>
          <a:bodyPr/>
          <a:lstStyle/>
          <a:p>
            <a:pPr marL="285750" indent="-285750">
              <a:buFont typeface="Arial" panose="020B0604020202020204" pitchFamily="34" charset="0"/>
              <a:buChar char="•"/>
            </a:pPr>
            <a:r>
              <a:rPr lang="nl-NL" sz="2000" b="1" i="1" dirty="0" err="1"/>
              <a:t>TNFalfa</a:t>
            </a:r>
            <a:r>
              <a:rPr lang="nl-NL" sz="2000" b="1" i="1" dirty="0"/>
              <a:t> remmers </a:t>
            </a:r>
            <a:r>
              <a:rPr lang="nl-NL" sz="2000" dirty="0"/>
              <a:t>(</a:t>
            </a:r>
            <a:r>
              <a:rPr lang="nl-NL" sz="2000" dirty="0" err="1"/>
              <a:t>infliximab</a:t>
            </a:r>
            <a:r>
              <a:rPr lang="nl-NL" sz="2000" dirty="0"/>
              <a:t>, </a:t>
            </a:r>
            <a:r>
              <a:rPr lang="nl-NL" sz="2000" dirty="0" err="1"/>
              <a:t>adalimumab</a:t>
            </a:r>
            <a:r>
              <a:rPr lang="nl-NL" sz="2000" dirty="0"/>
              <a:t>, </a:t>
            </a:r>
            <a:r>
              <a:rPr lang="nl-NL" sz="2000" dirty="0" err="1"/>
              <a:t>golimumab</a:t>
            </a:r>
            <a:r>
              <a:rPr lang="nl-NL" sz="2000" dirty="0"/>
              <a:t>)</a:t>
            </a:r>
          </a:p>
          <a:p>
            <a:pPr marL="285750"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Geen verschil in effectiviteit tussen oudere en jongere patiënten</a:t>
            </a:r>
          </a:p>
          <a:p>
            <a:pPr marL="463550" lvl="1" indent="-285750">
              <a:buFont typeface="Arial" panose="020B0604020202020204" pitchFamily="34" charset="0"/>
              <a:buChar char="•"/>
            </a:pPr>
            <a:r>
              <a:rPr lang="nl-NL" sz="2000" dirty="0"/>
              <a:t>Meer infecties??</a:t>
            </a:r>
          </a:p>
          <a:p>
            <a:pPr marL="641350" lvl="2" indent="-285750">
              <a:buFont typeface="Arial" panose="020B0604020202020204" pitchFamily="34" charset="0"/>
              <a:buChar char="•"/>
            </a:pPr>
            <a:r>
              <a:rPr lang="nl-NL" sz="2000" dirty="0"/>
              <a:t>In combinatie behandeling met </a:t>
            </a:r>
            <a:r>
              <a:rPr lang="nl-NL" sz="2000" dirty="0" err="1"/>
              <a:t>thiopurines</a:t>
            </a:r>
            <a:r>
              <a:rPr lang="nl-NL" sz="2000" dirty="0"/>
              <a:t> waarschijnlijk wel</a:t>
            </a:r>
          </a:p>
          <a:p>
            <a:pPr marL="827088" lvl="3" indent="-285750">
              <a:buFont typeface="Arial" panose="020B0604020202020204" pitchFamily="34" charset="0"/>
              <a:buChar char="•"/>
            </a:pPr>
            <a:r>
              <a:rPr lang="nl-NL" sz="2000" dirty="0"/>
              <a:t>Ouderen staken deze behandeling ook eerder</a:t>
            </a:r>
          </a:p>
          <a:p>
            <a:pPr marL="641350" lvl="2" indent="-285750">
              <a:buFont typeface="Arial" panose="020B0604020202020204" pitchFamily="34" charset="0"/>
              <a:buChar char="•"/>
            </a:pPr>
            <a:endParaRPr lang="nl-NL" sz="2000" dirty="0"/>
          </a:p>
          <a:p>
            <a:pPr marL="641350" lvl="2" indent="-285750">
              <a:buFont typeface="Arial" panose="020B0604020202020204" pitchFamily="34" charset="0"/>
              <a:buChar char="•"/>
            </a:pPr>
            <a:r>
              <a:rPr lang="nl-NL" sz="2000" dirty="0"/>
              <a:t>Overall geen hard bewijs voor meer bijwerkingen/ complicaties op oudere leeftijd</a:t>
            </a:r>
          </a:p>
          <a:p>
            <a:pPr marL="641350" lvl="2" indent="-285750">
              <a:buFont typeface="Arial" panose="020B0604020202020204" pitchFamily="34" charset="0"/>
              <a:buChar char="•"/>
            </a:pPr>
            <a:endParaRPr lang="nl-NL" sz="2000" dirty="0"/>
          </a:p>
          <a:p>
            <a:pPr marL="641350" lvl="2" indent="-285750">
              <a:buFont typeface="Arial" panose="020B0604020202020204" pitchFamily="34" charset="0"/>
              <a:buChar char="•"/>
            </a:pPr>
            <a:r>
              <a:rPr lang="nl-NL" sz="2000" i="1" dirty="0"/>
              <a:t>Ernst van de ziekte en fitheid patiënt doorslaggevend!!</a:t>
            </a:r>
          </a:p>
          <a:p>
            <a:endParaRPr lang="nl-NL" dirty="0"/>
          </a:p>
        </p:txBody>
      </p:sp>
      <p:pic>
        <p:nvPicPr>
          <p:cNvPr id="4" name="Afbeelding 3">
            <a:extLst>
              <a:ext uri="{FF2B5EF4-FFF2-40B4-BE49-F238E27FC236}">
                <a16:creationId xmlns:a16="http://schemas.microsoft.com/office/drawing/2014/main" id="{E97BE796-EFCA-661E-1DDE-10DCBF0A922C}"/>
              </a:ext>
            </a:extLst>
          </p:cNvPr>
          <p:cNvPicPr>
            <a:picLocks noChangeAspect="1"/>
          </p:cNvPicPr>
          <p:nvPr/>
        </p:nvPicPr>
        <p:blipFill>
          <a:blip r:embed="rId2"/>
          <a:stretch>
            <a:fillRect/>
          </a:stretch>
        </p:blipFill>
        <p:spPr>
          <a:xfrm>
            <a:off x="10902472" y="186094"/>
            <a:ext cx="1168600" cy="1147118"/>
          </a:xfrm>
          <a:prstGeom prst="rect">
            <a:avLst/>
          </a:prstGeom>
        </p:spPr>
      </p:pic>
      <p:pic>
        <p:nvPicPr>
          <p:cNvPr id="5" name="Afbeelding 4">
            <a:extLst>
              <a:ext uri="{FF2B5EF4-FFF2-40B4-BE49-F238E27FC236}">
                <a16:creationId xmlns:a16="http://schemas.microsoft.com/office/drawing/2014/main" id="{EC13FA93-8523-0F37-B62A-072CB064C9D0}"/>
              </a:ext>
            </a:extLst>
          </p:cNvPr>
          <p:cNvPicPr>
            <a:picLocks noChangeAspect="1"/>
          </p:cNvPicPr>
          <p:nvPr/>
        </p:nvPicPr>
        <p:blipFill>
          <a:blip r:embed="rId3"/>
          <a:stretch>
            <a:fillRect/>
          </a:stretch>
        </p:blipFill>
        <p:spPr>
          <a:xfrm>
            <a:off x="10086234" y="1333212"/>
            <a:ext cx="1984838" cy="859058"/>
          </a:xfrm>
          <a:prstGeom prst="rect">
            <a:avLst/>
          </a:prstGeom>
        </p:spPr>
      </p:pic>
      <p:pic>
        <p:nvPicPr>
          <p:cNvPr id="6" name="Afbeelding 5">
            <a:extLst>
              <a:ext uri="{FF2B5EF4-FFF2-40B4-BE49-F238E27FC236}">
                <a16:creationId xmlns:a16="http://schemas.microsoft.com/office/drawing/2014/main" id="{313B9F51-84BF-E679-EFC9-993836EDD1C7}"/>
              </a:ext>
            </a:extLst>
          </p:cNvPr>
          <p:cNvPicPr>
            <a:picLocks noChangeAspect="1"/>
          </p:cNvPicPr>
          <p:nvPr/>
        </p:nvPicPr>
        <p:blipFill>
          <a:blip r:embed="rId4"/>
          <a:stretch>
            <a:fillRect/>
          </a:stretch>
        </p:blipFill>
        <p:spPr>
          <a:xfrm>
            <a:off x="10675102" y="2211994"/>
            <a:ext cx="1395970" cy="859058"/>
          </a:xfrm>
          <a:prstGeom prst="rect">
            <a:avLst/>
          </a:prstGeom>
        </p:spPr>
      </p:pic>
    </p:spTree>
    <p:extLst>
      <p:ext uri="{BB962C8B-B14F-4D97-AF65-F5344CB8AC3E}">
        <p14:creationId xmlns:p14="http://schemas.microsoft.com/office/powerpoint/2010/main" val="76516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8F296-526E-49C5-198F-FA3250EF3705}"/>
              </a:ext>
            </a:extLst>
          </p:cNvPr>
          <p:cNvSpPr>
            <a:spLocks noGrp="1"/>
          </p:cNvSpPr>
          <p:nvPr>
            <p:ph type="title"/>
          </p:nvPr>
        </p:nvSpPr>
        <p:spPr/>
        <p:txBody>
          <a:bodyPr/>
          <a:lstStyle/>
          <a:p>
            <a:r>
              <a:rPr lang="nl-NL" dirty="0"/>
              <a:t>Specifieke medicijnen</a:t>
            </a:r>
          </a:p>
        </p:txBody>
      </p:sp>
      <p:sp>
        <p:nvSpPr>
          <p:cNvPr id="3" name="Tijdelijke aanduiding voor inhoud 2">
            <a:extLst>
              <a:ext uri="{FF2B5EF4-FFF2-40B4-BE49-F238E27FC236}">
                <a16:creationId xmlns:a16="http://schemas.microsoft.com/office/drawing/2014/main" id="{016D711D-95B1-DC50-164B-102F09BDBE83}"/>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nl-NL" sz="2000" b="1" i="1" dirty="0" err="1"/>
              <a:t>Vedolizumab</a:t>
            </a:r>
            <a:r>
              <a:rPr lang="nl-NL" sz="2000" dirty="0"/>
              <a:t> (</a:t>
            </a:r>
            <a:r>
              <a:rPr lang="nl-NL" sz="2000" dirty="0" err="1"/>
              <a:t>Entyvio</a:t>
            </a:r>
            <a:r>
              <a:rPr lang="nl-NL" sz="2000" dirty="0"/>
              <a:t>®)</a:t>
            </a:r>
          </a:p>
          <a:p>
            <a:pPr marL="285750"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Meest darm specifieke medicijn</a:t>
            </a:r>
          </a:p>
          <a:p>
            <a:pPr marL="463550" lvl="1" indent="-285750">
              <a:buFont typeface="Arial" panose="020B0604020202020204" pitchFamily="34" charset="0"/>
              <a:buChar char="•"/>
            </a:pPr>
            <a:r>
              <a:rPr lang="nl-NL" sz="2000" dirty="0"/>
              <a:t>Overall weinig bijwerkingen, meestal mild</a:t>
            </a:r>
          </a:p>
          <a:p>
            <a:pPr marL="641350" lvl="2" indent="-285750">
              <a:buFont typeface="Arial" panose="020B0604020202020204" pitchFamily="34" charset="0"/>
              <a:buChar char="•"/>
            </a:pPr>
            <a:r>
              <a:rPr lang="nl-NL" sz="2000" dirty="0"/>
              <a:t>Geen leeftijd effect in bijwerkingen (weinig gegevens overigens)</a:t>
            </a:r>
          </a:p>
          <a:p>
            <a:pPr marL="463550" lvl="1"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Op theoretische gronden mogelijk meest veilige medicijn in ouderen</a:t>
            </a:r>
          </a:p>
          <a:p>
            <a:pPr marL="641350" lvl="2" indent="-285750">
              <a:buFont typeface="Arial" panose="020B0604020202020204" pitchFamily="34" charset="0"/>
              <a:buChar char="•"/>
            </a:pPr>
            <a:r>
              <a:rPr lang="nl-NL" sz="2000" dirty="0"/>
              <a:t>Geen onderzoeken die dit bevestigen</a:t>
            </a:r>
          </a:p>
          <a:p>
            <a:pPr marL="463550" lvl="1"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Voordeel: niet gegeven in combinatie behandeling</a:t>
            </a:r>
          </a:p>
          <a:p>
            <a:pPr marL="641350" lvl="2"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Studie in 2020 uit Nederland: </a:t>
            </a:r>
          </a:p>
          <a:p>
            <a:pPr marL="641350" lvl="2" indent="-285750">
              <a:buFont typeface="Arial" panose="020B0604020202020204" pitchFamily="34" charset="0"/>
              <a:buChar char="•"/>
            </a:pPr>
            <a:r>
              <a:rPr lang="nl-NL" sz="2000" i="1" dirty="0"/>
              <a:t>Bijkomende aandoeningen </a:t>
            </a:r>
            <a:r>
              <a:rPr lang="nl-NL" sz="2000" dirty="0"/>
              <a:t>geassocieerd met ziekenhuisopnames, </a:t>
            </a:r>
            <a:r>
              <a:rPr lang="nl-NL" sz="2000" i="1" dirty="0"/>
              <a:t>niet leeftijd!</a:t>
            </a:r>
          </a:p>
        </p:txBody>
      </p:sp>
      <p:pic>
        <p:nvPicPr>
          <p:cNvPr id="4" name="Afbeelding 3">
            <a:extLst>
              <a:ext uri="{FF2B5EF4-FFF2-40B4-BE49-F238E27FC236}">
                <a16:creationId xmlns:a16="http://schemas.microsoft.com/office/drawing/2014/main" id="{94C4B7D1-E0F1-CD61-F607-FA32F245FD54}"/>
              </a:ext>
            </a:extLst>
          </p:cNvPr>
          <p:cNvPicPr>
            <a:picLocks noChangeAspect="1"/>
          </p:cNvPicPr>
          <p:nvPr/>
        </p:nvPicPr>
        <p:blipFill>
          <a:blip r:embed="rId2"/>
          <a:stretch>
            <a:fillRect/>
          </a:stretch>
        </p:blipFill>
        <p:spPr>
          <a:xfrm>
            <a:off x="10916197" y="318456"/>
            <a:ext cx="1141150" cy="1146744"/>
          </a:xfrm>
          <a:prstGeom prst="rect">
            <a:avLst/>
          </a:prstGeom>
        </p:spPr>
      </p:pic>
    </p:spTree>
    <p:extLst>
      <p:ext uri="{BB962C8B-B14F-4D97-AF65-F5344CB8AC3E}">
        <p14:creationId xmlns:p14="http://schemas.microsoft.com/office/powerpoint/2010/main" val="106177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3AFF1-738E-4FCE-D2C9-12911B89D9F4}"/>
              </a:ext>
            </a:extLst>
          </p:cNvPr>
          <p:cNvSpPr>
            <a:spLocks noGrp="1"/>
          </p:cNvSpPr>
          <p:nvPr>
            <p:ph type="title"/>
          </p:nvPr>
        </p:nvSpPr>
        <p:spPr/>
        <p:txBody>
          <a:bodyPr/>
          <a:lstStyle/>
          <a:p>
            <a:r>
              <a:rPr lang="nl-NL" dirty="0"/>
              <a:t>Specifieke medicijnen</a:t>
            </a:r>
          </a:p>
        </p:txBody>
      </p:sp>
      <p:sp>
        <p:nvSpPr>
          <p:cNvPr id="3" name="Tijdelijke aanduiding voor inhoud 2">
            <a:extLst>
              <a:ext uri="{FF2B5EF4-FFF2-40B4-BE49-F238E27FC236}">
                <a16:creationId xmlns:a16="http://schemas.microsoft.com/office/drawing/2014/main" id="{19807352-C6B3-9F7D-E4AA-32C9754BEE40}"/>
              </a:ext>
            </a:extLst>
          </p:cNvPr>
          <p:cNvSpPr>
            <a:spLocks noGrp="1"/>
          </p:cNvSpPr>
          <p:nvPr>
            <p:ph idx="1"/>
          </p:nvPr>
        </p:nvSpPr>
        <p:spPr/>
        <p:txBody>
          <a:bodyPr>
            <a:normAutofit/>
          </a:bodyPr>
          <a:lstStyle/>
          <a:p>
            <a:pPr marL="342900" indent="-342900">
              <a:buFont typeface="Arial" panose="020B0604020202020204" pitchFamily="34" charset="0"/>
              <a:buChar char="•"/>
            </a:pPr>
            <a:r>
              <a:rPr lang="nl-NL" sz="2000" b="1" i="1" dirty="0" err="1"/>
              <a:t>Ustekinumab</a:t>
            </a:r>
            <a:r>
              <a:rPr lang="nl-NL" sz="2000" dirty="0"/>
              <a:t> (</a:t>
            </a:r>
            <a:r>
              <a:rPr lang="nl-NL" sz="2000" dirty="0" err="1"/>
              <a:t>Stelara</a:t>
            </a:r>
            <a:r>
              <a:rPr lang="nl-NL" sz="2000" dirty="0"/>
              <a:t>®)</a:t>
            </a:r>
          </a:p>
          <a:p>
            <a:pPr marL="342900"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Vrij specifieke remmer van ontsteking bij IBD</a:t>
            </a:r>
          </a:p>
          <a:p>
            <a:pPr marL="520700" lvl="1" indent="-342900">
              <a:buFont typeface="Arial" panose="020B0604020202020204" pitchFamily="34" charset="0"/>
              <a:buChar char="•"/>
            </a:pPr>
            <a:r>
              <a:rPr lang="nl-NL" sz="2000" dirty="0"/>
              <a:t>Net als </a:t>
            </a:r>
            <a:r>
              <a:rPr lang="nl-NL" sz="2000" dirty="0" err="1"/>
              <a:t>TNFalfa</a:t>
            </a:r>
            <a:r>
              <a:rPr lang="nl-NL" sz="2000" dirty="0"/>
              <a:t> remmers gegeven bij meerdere aandoeningen</a:t>
            </a:r>
          </a:p>
          <a:p>
            <a:pPr marL="698500" lvl="2" indent="-342900">
              <a:buFont typeface="Arial" panose="020B0604020202020204" pitchFamily="34" charset="0"/>
              <a:buChar char="•"/>
            </a:pPr>
            <a:r>
              <a:rPr lang="nl-NL" sz="2000" dirty="0"/>
              <a:t>Bijvoorbeeld psoriasis, artritis </a:t>
            </a:r>
            <a:r>
              <a:rPr lang="nl-NL" sz="2000" dirty="0" err="1"/>
              <a:t>psoriatica</a:t>
            </a:r>
            <a:endParaRPr lang="nl-NL" sz="2000" dirty="0"/>
          </a:p>
          <a:p>
            <a:pPr marL="698500" lvl="2"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Overall weinig/ milde bijwerkingen</a:t>
            </a:r>
          </a:p>
          <a:p>
            <a:pPr marL="520700" lvl="1" indent="-342900">
              <a:buFont typeface="Arial" panose="020B0604020202020204" pitchFamily="34" charset="0"/>
              <a:buChar char="•"/>
            </a:pPr>
            <a:r>
              <a:rPr lang="nl-NL" sz="2000" dirty="0"/>
              <a:t>In theorie te beschouwen als veilig(er) middel bij ouderen</a:t>
            </a:r>
          </a:p>
          <a:p>
            <a:pPr marL="698500" lvl="2" indent="-342900">
              <a:buFont typeface="Arial" panose="020B0604020202020204" pitchFamily="34" charset="0"/>
              <a:buChar char="•"/>
            </a:pPr>
            <a:r>
              <a:rPr lang="nl-NL" sz="2000" dirty="0"/>
              <a:t>Vooralsnog niet aangetoond in onderzoeken (geen specifieke gegevens bij ouderen)</a:t>
            </a:r>
          </a:p>
        </p:txBody>
      </p:sp>
      <p:pic>
        <p:nvPicPr>
          <p:cNvPr id="4" name="Afbeelding 3">
            <a:extLst>
              <a:ext uri="{FF2B5EF4-FFF2-40B4-BE49-F238E27FC236}">
                <a16:creationId xmlns:a16="http://schemas.microsoft.com/office/drawing/2014/main" id="{4EE189C5-4BF0-8D4B-563A-C35FA4C4A0E4}"/>
              </a:ext>
            </a:extLst>
          </p:cNvPr>
          <p:cNvPicPr>
            <a:picLocks noChangeAspect="1"/>
          </p:cNvPicPr>
          <p:nvPr/>
        </p:nvPicPr>
        <p:blipFill>
          <a:blip r:embed="rId2"/>
          <a:stretch>
            <a:fillRect/>
          </a:stretch>
        </p:blipFill>
        <p:spPr>
          <a:xfrm flipH="1">
            <a:off x="10399569" y="319975"/>
            <a:ext cx="1542002" cy="925201"/>
          </a:xfrm>
          <a:prstGeom prst="rect">
            <a:avLst/>
          </a:prstGeom>
        </p:spPr>
      </p:pic>
    </p:spTree>
    <p:extLst>
      <p:ext uri="{BB962C8B-B14F-4D97-AF65-F5344CB8AC3E}">
        <p14:creationId xmlns:p14="http://schemas.microsoft.com/office/powerpoint/2010/main" val="197207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56003-EF25-F86D-7AA8-A95DD8FA5C5B}"/>
              </a:ext>
            </a:extLst>
          </p:cNvPr>
          <p:cNvSpPr>
            <a:spLocks noGrp="1"/>
          </p:cNvSpPr>
          <p:nvPr>
            <p:ph type="title"/>
          </p:nvPr>
        </p:nvSpPr>
        <p:spPr/>
        <p:txBody>
          <a:bodyPr/>
          <a:lstStyle/>
          <a:p>
            <a:r>
              <a:rPr lang="nl-NL" dirty="0"/>
              <a:t>Specifieke medicatie</a:t>
            </a:r>
          </a:p>
        </p:txBody>
      </p:sp>
      <p:sp>
        <p:nvSpPr>
          <p:cNvPr id="3" name="Tijdelijke aanduiding voor inhoud 2">
            <a:extLst>
              <a:ext uri="{FF2B5EF4-FFF2-40B4-BE49-F238E27FC236}">
                <a16:creationId xmlns:a16="http://schemas.microsoft.com/office/drawing/2014/main" id="{2F65D5DD-D833-2BD1-4767-5ECB9F2D6823}"/>
              </a:ext>
            </a:extLst>
          </p:cNvPr>
          <p:cNvSpPr>
            <a:spLocks noGrp="1"/>
          </p:cNvSpPr>
          <p:nvPr>
            <p:ph idx="1"/>
          </p:nvPr>
        </p:nvSpPr>
        <p:spPr/>
        <p:txBody>
          <a:bodyPr>
            <a:normAutofit/>
          </a:bodyPr>
          <a:lstStyle/>
          <a:p>
            <a:pPr marL="285750" indent="-285750">
              <a:buFont typeface="Arial" panose="020B0604020202020204" pitchFamily="34" charset="0"/>
              <a:buChar char="•"/>
            </a:pPr>
            <a:r>
              <a:rPr lang="nl-NL" sz="2000" b="1" i="1" dirty="0"/>
              <a:t>JAK-remmers</a:t>
            </a:r>
            <a:r>
              <a:rPr lang="nl-NL" sz="2000" dirty="0"/>
              <a:t> (</a:t>
            </a:r>
            <a:r>
              <a:rPr lang="nl-NL" sz="2000" dirty="0" err="1"/>
              <a:t>tofacitinib</a:t>
            </a:r>
            <a:r>
              <a:rPr lang="nl-NL" sz="2000" dirty="0"/>
              <a:t>, </a:t>
            </a:r>
            <a:r>
              <a:rPr lang="nl-NL" sz="2000" dirty="0" err="1"/>
              <a:t>filgotinib</a:t>
            </a:r>
            <a:r>
              <a:rPr lang="nl-NL" sz="2000" dirty="0"/>
              <a:t>, </a:t>
            </a:r>
            <a:r>
              <a:rPr lang="nl-NL" sz="2000" dirty="0" err="1"/>
              <a:t>upadacitinib</a:t>
            </a:r>
            <a:r>
              <a:rPr lang="nl-NL" sz="2000" dirty="0"/>
              <a:t>)</a:t>
            </a:r>
          </a:p>
          <a:p>
            <a:pPr marL="285750"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In tabletvorm, </a:t>
            </a:r>
            <a:r>
              <a:rPr lang="nl-NL" sz="2000" i="1" dirty="0"/>
              <a:t>“small </a:t>
            </a:r>
            <a:r>
              <a:rPr lang="nl-NL" sz="2000" i="1" dirty="0" err="1"/>
              <a:t>molecules</a:t>
            </a:r>
            <a:r>
              <a:rPr lang="nl-NL" sz="2000" i="1" dirty="0"/>
              <a:t>”</a:t>
            </a:r>
          </a:p>
          <a:p>
            <a:pPr marL="463550" lvl="1" indent="-285750">
              <a:buFont typeface="Arial" panose="020B0604020202020204" pitchFamily="34" charset="0"/>
              <a:buChar char="•"/>
            </a:pPr>
            <a:r>
              <a:rPr lang="nl-NL" sz="2000" dirty="0"/>
              <a:t>Brede indicatie, o.a. reuma, artritis </a:t>
            </a:r>
            <a:r>
              <a:rPr lang="nl-NL" sz="2000" dirty="0" err="1"/>
              <a:t>psoriatica</a:t>
            </a:r>
            <a:r>
              <a:rPr lang="nl-NL" sz="2000" dirty="0"/>
              <a:t>, </a:t>
            </a:r>
            <a:r>
              <a:rPr lang="nl-NL" sz="2000" dirty="0" err="1"/>
              <a:t>spondylartropathie</a:t>
            </a:r>
            <a:endParaRPr lang="nl-NL" sz="2000" dirty="0"/>
          </a:p>
          <a:p>
            <a:pPr marL="463550" lvl="1" indent="-285750">
              <a:buFont typeface="Arial" panose="020B0604020202020204" pitchFamily="34" charset="0"/>
              <a:buChar char="•"/>
            </a:pPr>
            <a:endParaRPr lang="nl-NL" sz="2000" dirty="0"/>
          </a:p>
          <a:p>
            <a:pPr marL="463550" lvl="1" indent="-285750">
              <a:buFont typeface="Arial" panose="020B0604020202020204" pitchFamily="34" charset="0"/>
              <a:buChar char="•"/>
            </a:pPr>
            <a:r>
              <a:rPr lang="nl-NL" sz="2000" dirty="0"/>
              <a:t>Gordelroos (herpes zoster) als bijwerking</a:t>
            </a:r>
          </a:p>
          <a:p>
            <a:pPr marL="463550" lvl="1" indent="-285750">
              <a:buFont typeface="Arial" panose="020B0604020202020204" pitchFamily="34" charset="0"/>
              <a:buChar char="•"/>
            </a:pPr>
            <a:r>
              <a:rPr lang="nl-NL" sz="2000" dirty="0"/>
              <a:t>In reuma studies:</a:t>
            </a:r>
          </a:p>
          <a:p>
            <a:pPr marL="641350" lvl="2" indent="-285750">
              <a:buFont typeface="Arial" panose="020B0604020202020204" pitchFamily="34" charset="0"/>
              <a:buChar char="•"/>
            </a:pPr>
            <a:r>
              <a:rPr lang="nl-NL" sz="2000" dirty="0"/>
              <a:t>Meer trombose en hart en vaat complicaties</a:t>
            </a:r>
          </a:p>
          <a:p>
            <a:pPr marL="641350" lvl="2" indent="-285750">
              <a:buFont typeface="Arial" panose="020B0604020202020204" pitchFamily="34" charset="0"/>
              <a:buChar char="•"/>
            </a:pPr>
            <a:endParaRPr lang="nl-NL" sz="2000" dirty="0"/>
          </a:p>
          <a:p>
            <a:pPr marL="641350" lvl="2" indent="-285750">
              <a:buFont typeface="Arial" panose="020B0604020202020204" pitchFamily="34" charset="0"/>
              <a:buChar char="•"/>
            </a:pPr>
            <a:r>
              <a:rPr lang="nl-NL" sz="2000" u="sng" dirty="0"/>
              <a:t>Advies</a:t>
            </a:r>
            <a:r>
              <a:rPr lang="nl-NL" sz="2000" dirty="0"/>
              <a:t>: voorzichtig bij leeftijd &gt; 65 jaar en/ of risicofactoren</a:t>
            </a:r>
          </a:p>
          <a:p>
            <a:pPr marL="463550" lvl="1" indent="-285750">
              <a:buFont typeface="Arial" panose="020B0604020202020204" pitchFamily="34" charset="0"/>
              <a:buChar char="•"/>
            </a:pPr>
            <a:endParaRPr lang="nl-NL" sz="2000" dirty="0"/>
          </a:p>
        </p:txBody>
      </p:sp>
      <p:pic>
        <p:nvPicPr>
          <p:cNvPr id="4" name="Afbeelding 3">
            <a:extLst>
              <a:ext uri="{FF2B5EF4-FFF2-40B4-BE49-F238E27FC236}">
                <a16:creationId xmlns:a16="http://schemas.microsoft.com/office/drawing/2014/main" id="{43D267F1-C694-8652-2D7C-D25156A385AE}"/>
              </a:ext>
            </a:extLst>
          </p:cNvPr>
          <p:cNvPicPr>
            <a:picLocks noChangeAspect="1"/>
          </p:cNvPicPr>
          <p:nvPr/>
        </p:nvPicPr>
        <p:blipFill>
          <a:blip r:embed="rId2"/>
          <a:stretch>
            <a:fillRect/>
          </a:stretch>
        </p:blipFill>
        <p:spPr>
          <a:xfrm>
            <a:off x="10264834" y="290465"/>
            <a:ext cx="1806532" cy="1235349"/>
          </a:xfrm>
          <a:prstGeom prst="rect">
            <a:avLst/>
          </a:prstGeom>
        </p:spPr>
      </p:pic>
    </p:spTree>
    <p:extLst>
      <p:ext uri="{BB962C8B-B14F-4D97-AF65-F5344CB8AC3E}">
        <p14:creationId xmlns:p14="http://schemas.microsoft.com/office/powerpoint/2010/main" val="128093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6C299-7D80-A3F6-29F2-6365DA550BE3}"/>
              </a:ext>
            </a:extLst>
          </p:cNvPr>
          <p:cNvSpPr>
            <a:spLocks noGrp="1"/>
          </p:cNvSpPr>
          <p:nvPr>
            <p:ph type="title"/>
          </p:nvPr>
        </p:nvSpPr>
        <p:spPr/>
        <p:txBody>
          <a:bodyPr/>
          <a:lstStyle/>
          <a:p>
            <a:r>
              <a:rPr lang="nl-NL" dirty="0"/>
              <a:t>Chirurgie</a:t>
            </a:r>
          </a:p>
        </p:txBody>
      </p:sp>
      <p:sp>
        <p:nvSpPr>
          <p:cNvPr id="3" name="Tijdelijke aanduiding voor inhoud 2">
            <a:extLst>
              <a:ext uri="{FF2B5EF4-FFF2-40B4-BE49-F238E27FC236}">
                <a16:creationId xmlns:a16="http://schemas.microsoft.com/office/drawing/2014/main" id="{47D5F54A-3510-5252-E975-EE6A9FFC868B}"/>
              </a:ext>
            </a:extLst>
          </p:cNvPr>
          <p:cNvSpPr>
            <a:spLocks noGrp="1"/>
          </p:cNvSpPr>
          <p:nvPr>
            <p:ph idx="1"/>
          </p:nvPr>
        </p:nvSpPr>
        <p:spPr/>
        <p:txBody>
          <a:bodyPr>
            <a:normAutofit/>
          </a:bodyPr>
          <a:lstStyle/>
          <a:p>
            <a:pPr marL="285750" indent="-285750">
              <a:buFont typeface="Arial" panose="020B0604020202020204" pitchFamily="34" charset="0"/>
              <a:buChar char="•"/>
            </a:pPr>
            <a:r>
              <a:rPr lang="nl-NL" sz="2000" dirty="0"/>
              <a:t>Meer complicaties in ouderen</a:t>
            </a:r>
          </a:p>
          <a:p>
            <a:pPr marL="463550" lvl="1" indent="-285750">
              <a:buFont typeface="Arial" panose="020B0604020202020204" pitchFamily="34" charset="0"/>
              <a:buChar char="•"/>
            </a:pPr>
            <a:r>
              <a:rPr lang="nl-NL" sz="2000" dirty="0"/>
              <a:t>Leeftijd speelt een rol</a:t>
            </a:r>
          </a:p>
          <a:p>
            <a:pPr marL="463550" lvl="1" indent="-285750">
              <a:buFont typeface="Arial" panose="020B0604020202020204" pitchFamily="34" charset="0"/>
              <a:buChar char="•"/>
            </a:pPr>
            <a:r>
              <a:rPr lang="nl-NL" sz="2000" dirty="0"/>
              <a:t>Infectie, trombose, bloedingen, hart en nieren, neurologisch</a:t>
            </a:r>
          </a:p>
          <a:p>
            <a:pPr marL="463550" lvl="1" indent="-285750">
              <a:buFont typeface="Arial" panose="020B0604020202020204" pitchFamily="34" charset="0"/>
              <a:buChar char="•"/>
            </a:pPr>
            <a:r>
              <a:rPr lang="nl-NL" sz="2000" dirty="0"/>
              <a:t>Hogere 30 dagen mortaliteit</a:t>
            </a:r>
          </a:p>
          <a:p>
            <a:pPr marL="463550" lvl="1"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Belangrijke bijdrage door bijkomende aandoeningen!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b="1" i="1" dirty="0"/>
              <a:t>Optimalisatie van conditie en voedingstoestand!!</a:t>
            </a:r>
          </a:p>
          <a:p>
            <a:pPr marL="463550" lvl="1"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p:txBody>
      </p:sp>
      <p:pic>
        <p:nvPicPr>
          <p:cNvPr id="4" name="Afbeelding 3">
            <a:extLst>
              <a:ext uri="{FF2B5EF4-FFF2-40B4-BE49-F238E27FC236}">
                <a16:creationId xmlns:a16="http://schemas.microsoft.com/office/drawing/2014/main" id="{B1A41813-87F2-3330-4830-9898987614AF}"/>
              </a:ext>
            </a:extLst>
          </p:cNvPr>
          <p:cNvPicPr>
            <a:picLocks noChangeAspect="1"/>
          </p:cNvPicPr>
          <p:nvPr/>
        </p:nvPicPr>
        <p:blipFill>
          <a:blip r:embed="rId2"/>
          <a:stretch>
            <a:fillRect/>
          </a:stretch>
        </p:blipFill>
        <p:spPr>
          <a:xfrm>
            <a:off x="969006" y="4419063"/>
            <a:ext cx="3276258" cy="2185264"/>
          </a:xfrm>
          <a:prstGeom prst="rect">
            <a:avLst/>
          </a:prstGeom>
        </p:spPr>
      </p:pic>
      <p:pic>
        <p:nvPicPr>
          <p:cNvPr id="5" name="Afbeelding 4">
            <a:extLst>
              <a:ext uri="{FF2B5EF4-FFF2-40B4-BE49-F238E27FC236}">
                <a16:creationId xmlns:a16="http://schemas.microsoft.com/office/drawing/2014/main" id="{EB8D12FF-B87B-1B09-87E4-B4DC0B1B6A5E}"/>
              </a:ext>
            </a:extLst>
          </p:cNvPr>
          <p:cNvPicPr>
            <a:picLocks noChangeAspect="1"/>
          </p:cNvPicPr>
          <p:nvPr/>
        </p:nvPicPr>
        <p:blipFill>
          <a:blip r:embed="rId3"/>
          <a:stretch>
            <a:fillRect/>
          </a:stretch>
        </p:blipFill>
        <p:spPr>
          <a:xfrm>
            <a:off x="4914458" y="4419063"/>
            <a:ext cx="3277896" cy="2185264"/>
          </a:xfrm>
          <a:prstGeom prst="rect">
            <a:avLst/>
          </a:prstGeom>
        </p:spPr>
      </p:pic>
      <p:pic>
        <p:nvPicPr>
          <p:cNvPr id="6" name="Afbeelding 5">
            <a:extLst>
              <a:ext uri="{FF2B5EF4-FFF2-40B4-BE49-F238E27FC236}">
                <a16:creationId xmlns:a16="http://schemas.microsoft.com/office/drawing/2014/main" id="{41ECFCC1-AA91-60C1-5942-801752EBF46B}"/>
              </a:ext>
            </a:extLst>
          </p:cNvPr>
          <p:cNvPicPr>
            <a:picLocks noChangeAspect="1"/>
          </p:cNvPicPr>
          <p:nvPr/>
        </p:nvPicPr>
        <p:blipFill>
          <a:blip r:embed="rId4"/>
          <a:stretch>
            <a:fillRect/>
          </a:stretch>
        </p:blipFill>
        <p:spPr>
          <a:xfrm>
            <a:off x="8743190" y="3833957"/>
            <a:ext cx="1430193" cy="2860386"/>
          </a:xfrm>
          <a:prstGeom prst="rect">
            <a:avLst/>
          </a:prstGeom>
        </p:spPr>
      </p:pic>
    </p:spTree>
    <p:extLst>
      <p:ext uri="{BB962C8B-B14F-4D97-AF65-F5344CB8AC3E}">
        <p14:creationId xmlns:p14="http://schemas.microsoft.com/office/powerpoint/2010/main" val="115116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a:xfrm>
            <a:off x="705229" y="1593850"/>
            <a:ext cx="7861722" cy="4283074"/>
          </a:xfrm>
        </p:spPr>
        <p:txBody>
          <a:bodyPr>
            <a:normAutofit/>
          </a:bodyPr>
          <a:lstStyle/>
          <a:p>
            <a:pPr marL="342900" indent="-342900">
              <a:buFont typeface="Arial" panose="020B0604020202020204" pitchFamily="34" charset="0"/>
              <a:buChar char="•"/>
            </a:pPr>
            <a:r>
              <a:rPr lang="nl-NL" sz="2400" dirty="0"/>
              <a:t>Definitie</a:t>
            </a:r>
          </a:p>
          <a:p>
            <a:pPr marL="342900" indent="-342900">
              <a:buFont typeface="Arial" panose="020B0604020202020204" pitchFamily="34" charset="0"/>
              <a:buChar char="•"/>
            </a:pPr>
            <a:r>
              <a:rPr lang="nl-NL" sz="2400" dirty="0"/>
              <a:t>Incidentie</a:t>
            </a:r>
          </a:p>
          <a:p>
            <a:pPr marL="342900" indent="-342900">
              <a:buFont typeface="Arial" panose="020B0604020202020204" pitchFamily="34" charset="0"/>
              <a:buChar char="•"/>
            </a:pPr>
            <a:r>
              <a:rPr lang="nl-NL" sz="2400" dirty="0"/>
              <a:t>Verschil tussen IBD op oudere en jongere leeftijd?</a:t>
            </a:r>
          </a:p>
          <a:p>
            <a:pPr marL="342900" indent="-342900">
              <a:buFont typeface="Arial" panose="020B0604020202020204" pitchFamily="34" charset="0"/>
              <a:buChar char="•"/>
            </a:pPr>
            <a:r>
              <a:rPr lang="nl-NL" sz="2400" dirty="0"/>
              <a:t>Behandeling anders?</a:t>
            </a:r>
          </a:p>
          <a:p>
            <a:endParaRPr lang="nl-NL" sz="2000" dirty="0"/>
          </a:p>
        </p:txBody>
      </p:sp>
    </p:spTree>
    <p:extLst>
      <p:ext uri="{BB962C8B-B14F-4D97-AF65-F5344CB8AC3E}">
        <p14:creationId xmlns:p14="http://schemas.microsoft.com/office/powerpoint/2010/main" val="86186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67C77-BFA7-600F-FA12-3641671508FE}"/>
              </a:ext>
            </a:extLst>
          </p:cNvPr>
          <p:cNvSpPr>
            <a:spLocks noGrp="1"/>
          </p:cNvSpPr>
          <p:nvPr>
            <p:ph type="title"/>
          </p:nvPr>
        </p:nvSpPr>
        <p:spPr/>
        <p:txBody>
          <a:bodyPr/>
          <a:lstStyle/>
          <a:p>
            <a:r>
              <a:rPr lang="nl-NL" dirty="0"/>
              <a:t>Begeleiding in de dagelijkse praktijk</a:t>
            </a:r>
          </a:p>
        </p:txBody>
      </p:sp>
      <p:sp>
        <p:nvSpPr>
          <p:cNvPr id="3" name="Tijdelijke aanduiding voor inhoud 2">
            <a:extLst>
              <a:ext uri="{FF2B5EF4-FFF2-40B4-BE49-F238E27FC236}">
                <a16:creationId xmlns:a16="http://schemas.microsoft.com/office/drawing/2014/main" id="{05ADEFCB-6BDB-6BF3-1C6B-06935E6C1B74}"/>
              </a:ext>
            </a:extLst>
          </p:cNvPr>
          <p:cNvSpPr>
            <a:spLocks noGrp="1"/>
          </p:cNvSpPr>
          <p:nvPr>
            <p:ph idx="1"/>
          </p:nvPr>
        </p:nvSpPr>
        <p:spPr/>
        <p:txBody>
          <a:bodyPr>
            <a:normAutofit/>
          </a:bodyPr>
          <a:lstStyle/>
          <a:p>
            <a:pPr marL="285750" indent="-285750">
              <a:buFont typeface="Arial" panose="020B0604020202020204" pitchFamily="34" charset="0"/>
              <a:buChar char="•"/>
            </a:pPr>
            <a:r>
              <a:rPr lang="nl-NL" sz="2000" b="1" u="sng" dirty="0"/>
              <a:t>Diagnose IBD</a:t>
            </a:r>
          </a:p>
          <a:p>
            <a:pPr marL="463550" lvl="1" indent="-285750">
              <a:buFont typeface="Arial" panose="020B0604020202020204" pitchFamily="34" charset="0"/>
              <a:buChar char="•"/>
            </a:pPr>
            <a:r>
              <a:rPr lang="nl-NL" sz="2000" dirty="0"/>
              <a:t>Aard en ernst van de ziekte</a:t>
            </a:r>
          </a:p>
          <a:p>
            <a:pPr marL="463550" lvl="1" indent="-285750">
              <a:buFont typeface="Arial" panose="020B0604020202020204" pitchFamily="34" charset="0"/>
              <a:buChar char="•"/>
            </a:pPr>
            <a:r>
              <a:rPr lang="nl-NL" sz="2000" dirty="0"/>
              <a:t>Voorspellers/ prognose voor de toekomst</a:t>
            </a:r>
          </a:p>
          <a:p>
            <a:pPr marL="463550" lvl="1" indent="-285750">
              <a:buFont typeface="Arial" panose="020B0604020202020204" pitchFamily="34" charset="0"/>
              <a:buChar char="•"/>
            </a:pPr>
            <a:r>
              <a:rPr lang="nl-NL" sz="2000" dirty="0"/>
              <a:t>Behandeldoelen </a:t>
            </a:r>
          </a:p>
          <a:p>
            <a:pPr marL="463550" lvl="1" indent="-285750">
              <a:buFont typeface="Arial" panose="020B0604020202020204" pitchFamily="34" charset="0"/>
              <a:buChar char="•"/>
            </a:pPr>
            <a:r>
              <a:rPr lang="nl-NL" sz="2000" dirty="0"/>
              <a:t>Behandeling afstemmen</a:t>
            </a:r>
          </a:p>
          <a:p>
            <a:endParaRPr lang="nl-NL" sz="2000" dirty="0"/>
          </a:p>
          <a:p>
            <a:pPr marL="285750" indent="-285750">
              <a:buFont typeface="Arial" panose="020B0604020202020204" pitchFamily="34" charset="0"/>
              <a:buChar char="•"/>
            </a:pPr>
            <a:r>
              <a:rPr lang="nl-NL" sz="2000" b="1" u="sng" dirty="0"/>
              <a:t>Oudere IBD-</a:t>
            </a:r>
            <a:r>
              <a:rPr lang="nl-NL" sz="2000" b="1" u="sng" dirty="0" err="1"/>
              <a:t>patient</a:t>
            </a:r>
            <a:endParaRPr lang="nl-NL" sz="2000" b="1" u="sng" dirty="0"/>
          </a:p>
          <a:p>
            <a:pPr marL="463550" lvl="1" indent="-285750">
              <a:buFont typeface="Arial" panose="020B0604020202020204" pitchFamily="34" charset="0"/>
              <a:buChar char="•"/>
            </a:pPr>
            <a:r>
              <a:rPr lang="nl-NL" sz="2000" dirty="0"/>
              <a:t>Multidisciplinair team</a:t>
            </a:r>
          </a:p>
          <a:p>
            <a:pPr marL="463550" lvl="1" indent="-285750">
              <a:buFont typeface="Arial" panose="020B0604020202020204" pitchFamily="34" charset="0"/>
              <a:buChar char="•"/>
            </a:pPr>
            <a:r>
              <a:rPr lang="nl-NL" sz="2000" dirty="0"/>
              <a:t>Aandacht voor bijkomende aandoeningen</a:t>
            </a:r>
          </a:p>
          <a:p>
            <a:pPr marL="463550" lvl="1" indent="-285750">
              <a:buFont typeface="Arial" panose="020B0604020202020204" pitchFamily="34" charset="0"/>
              <a:buChar char="•"/>
            </a:pPr>
            <a:r>
              <a:rPr lang="nl-NL" sz="2000" dirty="0"/>
              <a:t>Kwetsbaarheid </a:t>
            </a:r>
          </a:p>
          <a:p>
            <a:pPr marL="463550" lvl="1" indent="-285750">
              <a:buFont typeface="Arial" panose="020B0604020202020204" pitchFamily="34" charset="0"/>
              <a:buChar char="•"/>
            </a:pPr>
            <a:r>
              <a:rPr lang="nl-NL" sz="2000" dirty="0"/>
              <a:t>Mobiliteit</a:t>
            </a:r>
          </a:p>
          <a:p>
            <a:pPr marL="463550" lvl="1" indent="-285750">
              <a:buFont typeface="Arial" panose="020B0604020202020204" pitchFamily="34" charset="0"/>
              <a:buChar char="•"/>
            </a:pPr>
            <a:r>
              <a:rPr lang="nl-NL" sz="2000" dirty="0"/>
              <a:t>Voeding</a:t>
            </a:r>
          </a:p>
          <a:p>
            <a:endParaRPr lang="nl-NL" sz="2000" dirty="0"/>
          </a:p>
        </p:txBody>
      </p:sp>
      <p:pic>
        <p:nvPicPr>
          <p:cNvPr id="6" name="Afbeelding 5">
            <a:extLst>
              <a:ext uri="{FF2B5EF4-FFF2-40B4-BE49-F238E27FC236}">
                <a16:creationId xmlns:a16="http://schemas.microsoft.com/office/drawing/2014/main" id="{0DF3C67E-0A12-7913-32BB-850922AC4E0C}"/>
              </a:ext>
            </a:extLst>
          </p:cNvPr>
          <p:cNvPicPr>
            <a:picLocks noChangeAspect="1"/>
          </p:cNvPicPr>
          <p:nvPr/>
        </p:nvPicPr>
        <p:blipFill>
          <a:blip r:embed="rId2"/>
          <a:stretch>
            <a:fillRect/>
          </a:stretch>
        </p:blipFill>
        <p:spPr>
          <a:xfrm>
            <a:off x="6308031" y="2051913"/>
            <a:ext cx="5412619" cy="3212237"/>
          </a:xfrm>
          <a:prstGeom prst="rect">
            <a:avLst/>
          </a:prstGeom>
        </p:spPr>
      </p:pic>
    </p:spTree>
    <p:extLst>
      <p:ext uri="{BB962C8B-B14F-4D97-AF65-F5344CB8AC3E}">
        <p14:creationId xmlns:p14="http://schemas.microsoft.com/office/powerpoint/2010/main" val="32592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83B1A-1689-C302-627C-EC267A025A1A}"/>
              </a:ext>
            </a:extLst>
          </p:cNvPr>
          <p:cNvSpPr>
            <a:spLocks noGrp="1"/>
          </p:cNvSpPr>
          <p:nvPr>
            <p:ph type="title"/>
          </p:nvPr>
        </p:nvSpPr>
        <p:spPr/>
        <p:txBody>
          <a:bodyPr/>
          <a:lstStyle/>
          <a:p>
            <a:r>
              <a:rPr lang="nl-NL" dirty="0"/>
              <a:t>Definitie</a:t>
            </a:r>
          </a:p>
        </p:txBody>
      </p:sp>
      <p:sp>
        <p:nvSpPr>
          <p:cNvPr id="3" name="Tijdelijke aanduiding voor inhoud 2">
            <a:extLst>
              <a:ext uri="{FF2B5EF4-FFF2-40B4-BE49-F238E27FC236}">
                <a16:creationId xmlns:a16="http://schemas.microsoft.com/office/drawing/2014/main" id="{7DEE8A95-76FC-2F70-D5ED-A050B4ADD686}"/>
              </a:ext>
            </a:extLst>
          </p:cNvPr>
          <p:cNvSpPr>
            <a:spLocks noGrp="1"/>
          </p:cNvSpPr>
          <p:nvPr>
            <p:ph idx="1"/>
          </p:nvPr>
        </p:nvSpPr>
        <p:spPr>
          <a:xfrm>
            <a:off x="705228" y="1593850"/>
            <a:ext cx="9237762" cy="4283074"/>
          </a:xfrm>
        </p:spPr>
        <p:txBody>
          <a:bodyPr>
            <a:normAutofit/>
          </a:bodyPr>
          <a:lstStyle/>
          <a:p>
            <a:r>
              <a:rPr lang="nl-NL" sz="2000" u="sng" dirty="0" err="1"/>
              <a:t>Wikepedia</a:t>
            </a:r>
            <a:r>
              <a:rPr lang="nl-NL" sz="2000" u="sng" dirty="0"/>
              <a:t>:</a:t>
            </a:r>
          </a:p>
          <a:p>
            <a:r>
              <a:rPr lang="nl-NL" sz="2000" dirty="0"/>
              <a:t>“De term oudere is een levensfase in het leven van de mens, bedoeld om mensen aan te duiden van, bij benadering, 60 tot 70 jaar oud. De leeftijdsfase van oudere volgt op de leeftijdsfase van de volwassene, en gaat vooraf aan de leeftijdsfase van de bejaarde mens”</a:t>
            </a:r>
          </a:p>
          <a:p>
            <a:endParaRPr lang="nl-NL" sz="2000" dirty="0"/>
          </a:p>
          <a:p>
            <a:r>
              <a:rPr lang="nl-NL" sz="2000" u="sng" dirty="0"/>
              <a:t>Encyclo.nl:</a:t>
            </a:r>
          </a:p>
          <a:p>
            <a:r>
              <a:rPr lang="nl-NL" sz="2000" dirty="0"/>
              <a:t>“Gedefinieerd als personen in de leeftijd van 55 jaar en ouder”</a:t>
            </a:r>
          </a:p>
          <a:p>
            <a:endParaRPr lang="nl-NL" sz="2000" dirty="0"/>
          </a:p>
          <a:p>
            <a:endParaRPr lang="nl-NL" sz="2000" dirty="0"/>
          </a:p>
          <a:p>
            <a:r>
              <a:rPr lang="nl-NL" sz="2800" i="1" dirty="0"/>
              <a:t>IBD op oudere leeftijd: </a:t>
            </a:r>
            <a:r>
              <a:rPr lang="nl-NL" sz="2800" b="1" dirty="0"/>
              <a:t>≥ 60 jaar</a:t>
            </a:r>
          </a:p>
          <a:p>
            <a:endParaRPr lang="nl-NL" sz="2000" dirty="0"/>
          </a:p>
        </p:txBody>
      </p:sp>
    </p:spTree>
    <p:extLst>
      <p:ext uri="{BB962C8B-B14F-4D97-AF65-F5344CB8AC3E}">
        <p14:creationId xmlns:p14="http://schemas.microsoft.com/office/powerpoint/2010/main" val="184123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5D9CA-5B6F-163E-FC1A-1A54CDE442B0}"/>
              </a:ext>
            </a:extLst>
          </p:cNvPr>
          <p:cNvSpPr>
            <a:spLocks noGrp="1"/>
          </p:cNvSpPr>
          <p:nvPr>
            <p:ph type="title"/>
          </p:nvPr>
        </p:nvSpPr>
        <p:spPr/>
        <p:txBody>
          <a:bodyPr/>
          <a:lstStyle/>
          <a:p>
            <a:r>
              <a:rPr lang="nl-NL" dirty="0"/>
              <a:t>Grote variatie in “oudere” leeftijd?</a:t>
            </a:r>
          </a:p>
        </p:txBody>
      </p:sp>
      <p:pic>
        <p:nvPicPr>
          <p:cNvPr id="5" name="Tijdelijke aanduiding voor inhoud 4">
            <a:extLst>
              <a:ext uri="{FF2B5EF4-FFF2-40B4-BE49-F238E27FC236}">
                <a16:creationId xmlns:a16="http://schemas.microsoft.com/office/drawing/2014/main" id="{5DE2CD7B-35A0-54C8-1186-F73D2FCC72B8}"/>
              </a:ext>
            </a:extLst>
          </p:cNvPr>
          <p:cNvPicPr>
            <a:picLocks noGrp="1" noChangeAspect="1"/>
          </p:cNvPicPr>
          <p:nvPr>
            <p:ph idx="1"/>
          </p:nvPr>
        </p:nvPicPr>
        <p:blipFill rotWithShape="1">
          <a:blip r:embed="rId2"/>
          <a:srcRect l="3527" t="1847" r="2558" b="5362"/>
          <a:stretch/>
        </p:blipFill>
        <p:spPr>
          <a:xfrm>
            <a:off x="3080550" y="3615515"/>
            <a:ext cx="3844032" cy="2554652"/>
          </a:xfrm>
          <a:prstGeom prst="rect">
            <a:avLst/>
          </a:prstGeom>
        </p:spPr>
      </p:pic>
      <p:pic>
        <p:nvPicPr>
          <p:cNvPr id="4" name="Afbeelding 3">
            <a:extLst>
              <a:ext uri="{FF2B5EF4-FFF2-40B4-BE49-F238E27FC236}">
                <a16:creationId xmlns:a16="http://schemas.microsoft.com/office/drawing/2014/main" id="{78841F8C-F475-0F55-4D6C-2098028C22B8}"/>
              </a:ext>
            </a:extLst>
          </p:cNvPr>
          <p:cNvPicPr>
            <a:picLocks noChangeAspect="1"/>
          </p:cNvPicPr>
          <p:nvPr/>
        </p:nvPicPr>
        <p:blipFill>
          <a:blip r:embed="rId3"/>
          <a:stretch>
            <a:fillRect/>
          </a:stretch>
        </p:blipFill>
        <p:spPr>
          <a:xfrm>
            <a:off x="705228" y="1345276"/>
            <a:ext cx="3005638" cy="2653513"/>
          </a:xfrm>
          <a:prstGeom prst="rect">
            <a:avLst/>
          </a:prstGeom>
        </p:spPr>
      </p:pic>
      <p:pic>
        <p:nvPicPr>
          <p:cNvPr id="6" name="Afbeelding 5">
            <a:extLst>
              <a:ext uri="{FF2B5EF4-FFF2-40B4-BE49-F238E27FC236}">
                <a16:creationId xmlns:a16="http://schemas.microsoft.com/office/drawing/2014/main" id="{38FB6B7D-67CD-F21A-6E1F-B8FCC3AF370D}"/>
              </a:ext>
            </a:extLst>
          </p:cNvPr>
          <p:cNvPicPr>
            <a:picLocks noChangeAspect="1"/>
          </p:cNvPicPr>
          <p:nvPr/>
        </p:nvPicPr>
        <p:blipFill>
          <a:blip r:embed="rId4"/>
          <a:stretch>
            <a:fillRect/>
          </a:stretch>
        </p:blipFill>
        <p:spPr>
          <a:xfrm>
            <a:off x="5212282" y="1330312"/>
            <a:ext cx="3768026" cy="2511036"/>
          </a:xfrm>
          <a:prstGeom prst="rect">
            <a:avLst/>
          </a:prstGeom>
        </p:spPr>
      </p:pic>
      <p:pic>
        <p:nvPicPr>
          <p:cNvPr id="7" name="Afbeelding 6">
            <a:extLst>
              <a:ext uri="{FF2B5EF4-FFF2-40B4-BE49-F238E27FC236}">
                <a16:creationId xmlns:a16="http://schemas.microsoft.com/office/drawing/2014/main" id="{64B145D3-BCD7-7FEF-6542-D5BC5DCD7D15}"/>
              </a:ext>
            </a:extLst>
          </p:cNvPr>
          <p:cNvPicPr>
            <a:picLocks noChangeAspect="1"/>
          </p:cNvPicPr>
          <p:nvPr/>
        </p:nvPicPr>
        <p:blipFill>
          <a:blip r:embed="rId5"/>
          <a:stretch>
            <a:fillRect/>
          </a:stretch>
        </p:blipFill>
        <p:spPr>
          <a:xfrm>
            <a:off x="8526702" y="3524570"/>
            <a:ext cx="2713138" cy="2977339"/>
          </a:xfrm>
          <a:prstGeom prst="rect">
            <a:avLst/>
          </a:prstGeom>
        </p:spPr>
      </p:pic>
    </p:spTree>
    <p:extLst>
      <p:ext uri="{BB962C8B-B14F-4D97-AF65-F5344CB8AC3E}">
        <p14:creationId xmlns:p14="http://schemas.microsoft.com/office/powerpoint/2010/main" val="171232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CD2D0-67E0-5C77-9457-6FDF3D1CE7C2}"/>
              </a:ext>
            </a:extLst>
          </p:cNvPr>
          <p:cNvSpPr>
            <a:spLocks noGrp="1"/>
          </p:cNvSpPr>
          <p:nvPr>
            <p:ph type="title"/>
          </p:nvPr>
        </p:nvSpPr>
        <p:spPr/>
        <p:txBody>
          <a:bodyPr/>
          <a:lstStyle/>
          <a:p>
            <a:r>
              <a:rPr lang="nl-NL" dirty="0"/>
              <a:t>Incidentie</a:t>
            </a:r>
          </a:p>
        </p:txBody>
      </p:sp>
      <p:sp>
        <p:nvSpPr>
          <p:cNvPr id="3" name="Tijdelijke aanduiding voor inhoud 2">
            <a:extLst>
              <a:ext uri="{FF2B5EF4-FFF2-40B4-BE49-F238E27FC236}">
                <a16:creationId xmlns:a16="http://schemas.microsoft.com/office/drawing/2014/main" id="{04C4087B-2800-D5B3-529C-2EC035B14D2E}"/>
              </a:ext>
            </a:extLst>
          </p:cNvPr>
          <p:cNvSpPr>
            <a:spLocks noGrp="1"/>
          </p:cNvSpPr>
          <p:nvPr>
            <p:ph idx="1"/>
          </p:nvPr>
        </p:nvSpPr>
        <p:spPr/>
        <p:txBody>
          <a:bodyPr>
            <a:normAutofit/>
          </a:bodyPr>
          <a:lstStyle/>
          <a:p>
            <a:pPr marL="285750" indent="-285750">
              <a:buFont typeface="Arial" panose="020B0604020202020204" pitchFamily="34" charset="0"/>
              <a:buChar char="•"/>
            </a:pPr>
            <a:r>
              <a:rPr lang="nl-NL" sz="2000" dirty="0"/>
              <a:t>IBD komt voor op alle leeftijden, bij jong en oud</a:t>
            </a:r>
          </a:p>
          <a:p>
            <a:pPr marL="463550" lvl="1" indent="-285750">
              <a:buFont typeface="Arial" panose="020B0604020202020204" pitchFamily="34" charset="0"/>
              <a:buChar char="•"/>
            </a:pPr>
            <a:r>
              <a:rPr lang="nl-NL" sz="2000" dirty="0"/>
              <a:t>Incidentie stijgt wereldwijd</a:t>
            </a:r>
            <a:endParaRPr lang="nl-NL" sz="2000" i="1" dirty="0"/>
          </a:p>
          <a:p>
            <a:pPr marL="463550" lvl="1"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Bij ziekte van </a:t>
            </a:r>
            <a:r>
              <a:rPr lang="nl-NL" sz="2000" dirty="0" err="1"/>
              <a:t>Crohn</a:t>
            </a:r>
            <a:r>
              <a:rPr lang="nl-NL" sz="2000" dirty="0"/>
              <a:t> 2 pieken in incidentie, grootste piek tussen 20-40 jaar</a:t>
            </a:r>
          </a:p>
          <a:p>
            <a:pPr marL="463550" lvl="1" indent="-285750">
              <a:buFont typeface="Arial" panose="020B0604020202020204" pitchFamily="34" charset="0"/>
              <a:buChar char="•"/>
            </a:pPr>
            <a:r>
              <a:rPr lang="nl-NL" sz="2000" dirty="0"/>
              <a:t>Minder bij colitis ulcerosa.</a:t>
            </a:r>
          </a:p>
          <a:p>
            <a:pPr marL="463550" lvl="1" indent="-285750">
              <a:buFont typeface="Arial" panose="020B0604020202020204" pitchFamily="34" charset="0"/>
              <a:buChar char="•"/>
            </a:pPr>
            <a:r>
              <a:rPr lang="nl-NL" sz="2000" dirty="0"/>
              <a:t>Maar ook toenemend aantal ouderen met IBD</a:t>
            </a:r>
          </a:p>
          <a:p>
            <a:pPr lvl="1" indent="0">
              <a:buNone/>
            </a:pPr>
            <a:endParaRPr lang="nl-NL" sz="2000" dirty="0"/>
          </a:p>
          <a:p>
            <a:pPr marL="635000" lvl="1" indent="-457200">
              <a:buAutoNum type="arabicPeriod"/>
            </a:pPr>
            <a:r>
              <a:rPr lang="nl-NL" sz="2000" dirty="0"/>
              <a:t>Meer ontstaan van IBD op oudere leeftijd</a:t>
            </a:r>
          </a:p>
          <a:p>
            <a:pPr marL="635000" lvl="1" indent="-457200">
              <a:buAutoNum type="arabicPeriod"/>
            </a:pPr>
            <a:r>
              <a:rPr lang="nl-NL" sz="2000" dirty="0"/>
              <a:t>Maar ook IBD patiënten die ouder worden</a:t>
            </a:r>
          </a:p>
        </p:txBody>
      </p:sp>
      <p:pic>
        <p:nvPicPr>
          <p:cNvPr id="5" name="Afbeelding 4">
            <a:extLst>
              <a:ext uri="{FF2B5EF4-FFF2-40B4-BE49-F238E27FC236}">
                <a16:creationId xmlns:a16="http://schemas.microsoft.com/office/drawing/2014/main" id="{320BB01F-D3BC-F4EA-DD90-46A80DD506DD}"/>
              </a:ext>
            </a:extLst>
          </p:cNvPr>
          <p:cNvPicPr>
            <a:picLocks noChangeAspect="1"/>
          </p:cNvPicPr>
          <p:nvPr/>
        </p:nvPicPr>
        <p:blipFill>
          <a:blip r:embed="rId2"/>
          <a:stretch>
            <a:fillRect/>
          </a:stretch>
        </p:blipFill>
        <p:spPr>
          <a:xfrm>
            <a:off x="7270813" y="66652"/>
            <a:ext cx="4921188" cy="2877644"/>
          </a:xfrm>
          <a:prstGeom prst="rect">
            <a:avLst/>
          </a:prstGeom>
        </p:spPr>
      </p:pic>
      <p:pic>
        <p:nvPicPr>
          <p:cNvPr id="6" name="Afbeelding 5">
            <a:extLst>
              <a:ext uri="{FF2B5EF4-FFF2-40B4-BE49-F238E27FC236}">
                <a16:creationId xmlns:a16="http://schemas.microsoft.com/office/drawing/2014/main" id="{D3918487-4037-C0B9-32A7-C2C325850797}"/>
              </a:ext>
            </a:extLst>
          </p:cNvPr>
          <p:cNvPicPr>
            <a:picLocks noChangeAspect="1"/>
          </p:cNvPicPr>
          <p:nvPr/>
        </p:nvPicPr>
        <p:blipFill>
          <a:blip r:embed="rId3"/>
          <a:stretch>
            <a:fillRect/>
          </a:stretch>
        </p:blipFill>
        <p:spPr>
          <a:xfrm>
            <a:off x="7270813" y="4561934"/>
            <a:ext cx="3065448" cy="1947633"/>
          </a:xfrm>
          <a:prstGeom prst="rect">
            <a:avLst/>
          </a:prstGeom>
        </p:spPr>
      </p:pic>
    </p:spTree>
    <p:extLst>
      <p:ext uri="{BB962C8B-B14F-4D97-AF65-F5344CB8AC3E}">
        <p14:creationId xmlns:p14="http://schemas.microsoft.com/office/powerpoint/2010/main" val="292817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55526-C707-3604-7CBF-5915DEB98D08}"/>
              </a:ext>
            </a:extLst>
          </p:cNvPr>
          <p:cNvSpPr>
            <a:spLocks noGrp="1"/>
          </p:cNvSpPr>
          <p:nvPr>
            <p:ph type="title"/>
          </p:nvPr>
        </p:nvSpPr>
        <p:spPr/>
        <p:txBody>
          <a:bodyPr/>
          <a:lstStyle/>
          <a:p>
            <a:r>
              <a:rPr lang="nl-NL" dirty="0"/>
              <a:t>Verschilt IBD op jonge of oudere leeftijd?</a:t>
            </a:r>
          </a:p>
        </p:txBody>
      </p:sp>
      <p:sp>
        <p:nvSpPr>
          <p:cNvPr id="3" name="Tijdelijke aanduiding voor inhoud 2">
            <a:extLst>
              <a:ext uri="{FF2B5EF4-FFF2-40B4-BE49-F238E27FC236}">
                <a16:creationId xmlns:a16="http://schemas.microsoft.com/office/drawing/2014/main" id="{98996934-D75B-FE38-3EC2-DDC7E2CEB243}"/>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nl-NL" sz="2000" dirty="0"/>
              <a:t>Er zijn verschillen in ziekte uiting bij ouderen t.o.v. jongeren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b="1" u="sng" dirty="0"/>
              <a:t>Ziekte van </a:t>
            </a:r>
            <a:r>
              <a:rPr lang="nl-NL" sz="2000" b="1" u="sng" dirty="0" err="1"/>
              <a:t>Crohn</a:t>
            </a:r>
            <a:endParaRPr lang="nl-NL" sz="2000" b="1" u="sng" dirty="0"/>
          </a:p>
          <a:p>
            <a:pPr marL="463550" lvl="1" indent="-285750">
              <a:buFont typeface="Arial" panose="020B0604020202020204" pitchFamily="34" charset="0"/>
              <a:buChar char="•"/>
            </a:pPr>
            <a:r>
              <a:rPr lang="nl-NL" sz="2000" dirty="0"/>
              <a:t>Minder </a:t>
            </a:r>
            <a:r>
              <a:rPr lang="nl-NL" sz="2000" dirty="0" err="1"/>
              <a:t>peri-anale</a:t>
            </a:r>
            <a:r>
              <a:rPr lang="nl-NL" sz="2000" dirty="0"/>
              <a:t> fistels</a:t>
            </a:r>
          </a:p>
          <a:p>
            <a:pPr marL="463550" lvl="1" indent="-285750">
              <a:buFont typeface="Arial" panose="020B0604020202020204" pitchFamily="34" charset="0"/>
              <a:buChar char="•"/>
            </a:pPr>
            <a:r>
              <a:rPr lang="nl-NL" sz="2000" dirty="0"/>
              <a:t>Vaker ontsteking in alleen in dikke darm</a:t>
            </a:r>
          </a:p>
          <a:p>
            <a:pPr marL="463550" lvl="1"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b="1" u="sng" dirty="0"/>
              <a:t>Colitis ulcerosa</a:t>
            </a:r>
          </a:p>
          <a:p>
            <a:pPr marL="463550" lvl="1" indent="-285750">
              <a:buFont typeface="Arial" panose="020B0604020202020204" pitchFamily="34" charset="0"/>
              <a:buChar char="•"/>
            </a:pPr>
            <a:r>
              <a:rPr lang="nl-NL" sz="2000" dirty="0"/>
              <a:t>Vaker ontsteking linker kant dikke darm</a:t>
            </a:r>
          </a:p>
          <a:p>
            <a:pPr marL="641350" lvl="2" indent="-285750">
              <a:buFont typeface="Arial" panose="020B0604020202020204" pitchFamily="34" charset="0"/>
              <a:buChar char="•"/>
            </a:pPr>
            <a:r>
              <a:rPr lang="nl-NL" sz="2000" dirty="0"/>
              <a:t>Minder in hele dikke darm en alleen endeldarm</a:t>
            </a:r>
          </a:p>
          <a:p>
            <a:pPr marL="463550" lvl="1" indent="-285750">
              <a:buFont typeface="Arial" panose="020B0604020202020204" pitchFamily="34" charset="0"/>
              <a:buChar char="•"/>
            </a:pPr>
            <a:r>
              <a:rPr lang="nl-NL" sz="2000" dirty="0"/>
              <a:t>Vaker ziekenhuisopname bij eerste opvlamming</a:t>
            </a:r>
          </a:p>
          <a:p>
            <a:pPr lvl="1" indent="0">
              <a:buNone/>
            </a:pPr>
            <a:endParaRPr lang="nl-NL" sz="2000" dirty="0"/>
          </a:p>
          <a:p>
            <a:pPr lvl="1" indent="0">
              <a:buNone/>
            </a:pPr>
            <a:endParaRPr lang="nl-NL" sz="2000" dirty="0"/>
          </a:p>
          <a:p>
            <a:pPr lvl="1" indent="0">
              <a:buNone/>
            </a:pPr>
            <a:r>
              <a:rPr lang="nl-NL" sz="2000" dirty="0"/>
              <a:t>Mogelijk ouderen met IBD minder heftig beloop..?</a:t>
            </a:r>
          </a:p>
        </p:txBody>
      </p:sp>
    </p:spTree>
    <p:extLst>
      <p:ext uri="{BB962C8B-B14F-4D97-AF65-F5344CB8AC3E}">
        <p14:creationId xmlns:p14="http://schemas.microsoft.com/office/powerpoint/2010/main" val="243151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3DC16-9F50-550F-5545-78DBAEAA0FF6}"/>
              </a:ext>
            </a:extLst>
          </p:cNvPr>
          <p:cNvSpPr>
            <a:spLocks noGrp="1"/>
          </p:cNvSpPr>
          <p:nvPr>
            <p:ph type="title"/>
          </p:nvPr>
        </p:nvSpPr>
        <p:spPr/>
        <p:txBody>
          <a:bodyPr/>
          <a:lstStyle/>
          <a:p>
            <a:r>
              <a:rPr lang="nl-NL" dirty="0"/>
              <a:t>Ander belangrijk verschil!</a:t>
            </a:r>
          </a:p>
        </p:txBody>
      </p:sp>
      <p:sp>
        <p:nvSpPr>
          <p:cNvPr id="3" name="Tijdelijke aanduiding voor inhoud 2">
            <a:extLst>
              <a:ext uri="{FF2B5EF4-FFF2-40B4-BE49-F238E27FC236}">
                <a16:creationId xmlns:a16="http://schemas.microsoft.com/office/drawing/2014/main" id="{957056FC-139D-59C0-B773-ACD2F9DA3D86}"/>
              </a:ext>
            </a:extLst>
          </p:cNvPr>
          <p:cNvSpPr>
            <a:spLocks noGrp="1"/>
          </p:cNvSpPr>
          <p:nvPr>
            <p:ph idx="1"/>
          </p:nvPr>
        </p:nvSpPr>
        <p:spPr>
          <a:xfrm>
            <a:off x="705228" y="1593850"/>
            <a:ext cx="9140108" cy="4283074"/>
          </a:xfrm>
        </p:spPr>
        <p:txBody>
          <a:bodyPr>
            <a:normAutofit/>
          </a:bodyPr>
          <a:lstStyle/>
          <a:p>
            <a:pPr marL="342900" indent="-342900">
              <a:buFont typeface="Arial" panose="020B0604020202020204" pitchFamily="34" charset="0"/>
              <a:buChar char="•"/>
            </a:pPr>
            <a:r>
              <a:rPr lang="nl-NL" sz="2000" dirty="0"/>
              <a:t>Ouderen met IBD hebben vaker </a:t>
            </a:r>
            <a:r>
              <a:rPr lang="nl-NL" sz="2000" i="1" dirty="0"/>
              <a:t>bijkomende aandoeningen (co-morbiditeit)</a:t>
            </a:r>
          </a:p>
          <a:p>
            <a:pPr marL="342900"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Hart- en vaatziekten</a:t>
            </a:r>
          </a:p>
          <a:p>
            <a:pPr marL="520700" lvl="1" indent="-342900">
              <a:buFont typeface="Arial" panose="020B0604020202020204" pitchFamily="34" charset="0"/>
              <a:buChar char="•"/>
            </a:pPr>
            <a:r>
              <a:rPr lang="nl-NL" sz="2000" dirty="0"/>
              <a:t>Longziekten (bijvoorbeeld COPD)</a:t>
            </a:r>
          </a:p>
          <a:p>
            <a:pPr marL="520700" lvl="1" indent="-342900">
              <a:buFont typeface="Arial" panose="020B0604020202020204" pitchFamily="34" charset="0"/>
              <a:buChar char="•"/>
            </a:pPr>
            <a:r>
              <a:rPr lang="nl-NL" sz="2000" dirty="0"/>
              <a:t>Diabetes mellitus</a:t>
            </a:r>
          </a:p>
          <a:p>
            <a:pPr marL="520700" lvl="1" indent="-342900">
              <a:buFont typeface="Arial" panose="020B0604020202020204" pitchFamily="34" charset="0"/>
              <a:buChar char="•"/>
            </a:pPr>
            <a:r>
              <a:rPr lang="nl-NL" sz="2000" dirty="0"/>
              <a:t>Kanker (doorgemaakt, of nog actueel)</a:t>
            </a:r>
          </a:p>
          <a:p>
            <a:pPr marL="520700" lvl="1"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Vatbaarder voor infecties</a:t>
            </a:r>
          </a:p>
          <a:p>
            <a:pPr marL="520700" lvl="1"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Medicatie gebruik, “polyfarmacie”</a:t>
            </a:r>
          </a:p>
          <a:p>
            <a:pPr marL="520700" lvl="1" indent="-342900">
              <a:buFont typeface="Arial" panose="020B0604020202020204" pitchFamily="34" charset="0"/>
              <a:buChar char="•"/>
            </a:pPr>
            <a:endParaRPr lang="nl-NL" sz="2000" dirty="0"/>
          </a:p>
          <a:p>
            <a:pPr marL="520700" lvl="1" indent="-342900">
              <a:buFont typeface="Arial" panose="020B0604020202020204" pitchFamily="34" charset="0"/>
              <a:buChar char="•"/>
            </a:pPr>
            <a:r>
              <a:rPr lang="nl-NL" sz="2000" dirty="0"/>
              <a:t>Kans op bijwerkingen en complicaties groter</a:t>
            </a:r>
          </a:p>
        </p:txBody>
      </p:sp>
      <p:pic>
        <p:nvPicPr>
          <p:cNvPr id="4" name="Afbeelding 3">
            <a:extLst>
              <a:ext uri="{FF2B5EF4-FFF2-40B4-BE49-F238E27FC236}">
                <a16:creationId xmlns:a16="http://schemas.microsoft.com/office/drawing/2014/main" id="{3AD2DA0A-84B7-35AB-3F55-456C3B2603C2}"/>
              </a:ext>
            </a:extLst>
          </p:cNvPr>
          <p:cNvPicPr>
            <a:picLocks noChangeAspect="1"/>
          </p:cNvPicPr>
          <p:nvPr/>
        </p:nvPicPr>
        <p:blipFill>
          <a:blip r:embed="rId2"/>
          <a:stretch>
            <a:fillRect/>
          </a:stretch>
        </p:blipFill>
        <p:spPr>
          <a:xfrm>
            <a:off x="7259782" y="2684607"/>
            <a:ext cx="4585854" cy="2579543"/>
          </a:xfrm>
          <a:prstGeom prst="rect">
            <a:avLst/>
          </a:prstGeom>
        </p:spPr>
      </p:pic>
    </p:spTree>
    <p:extLst>
      <p:ext uri="{BB962C8B-B14F-4D97-AF65-F5344CB8AC3E}">
        <p14:creationId xmlns:p14="http://schemas.microsoft.com/office/powerpoint/2010/main" val="22203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B8F50-3656-B120-A798-B83653EF5619}"/>
              </a:ext>
            </a:extLst>
          </p:cNvPr>
          <p:cNvSpPr>
            <a:spLocks noGrp="1"/>
          </p:cNvSpPr>
          <p:nvPr>
            <p:ph type="title"/>
          </p:nvPr>
        </p:nvSpPr>
        <p:spPr/>
        <p:txBody>
          <a:bodyPr/>
          <a:lstStyle/>
          <a:p>
            <a:r>
              <a:rPr lang="nl-NL" dirty="0"/>
              <a:t>Maar….</a:t>
            </a:r>
          </a:p>
        </p:txBody>
      </p:sp>
      <p:sp>
        <p:nvSpPr>
          <p:cNvPr id="3" name="Tijdelijke aanduiding voor inhoud 2">
            <a:extLst>
              <a:ext uri="{FF2B5EF4-FFF2-40B4-BE49-F238E27FC236}">
                <a16:creationId xmlns:a16="http://schemas.microsoft.com/office/drawing/2014/main" id="{C2DBABF5-2B21-DC91-229A-DD82D5B305C6}"/>
              </a:ext>
            </a:extLst>
          </p:cNvPr>
          <p:cNvSpPr>
            <a:spLocks noGrp="1"/>
          </p:cNvSpPr>
          <p:nvPr>
            <p:ph idx="1"/>
          </p:nvPr>
        </p:nvSpPr>
        <p:spPr>
          <a:xfrm>
            <a:off x="705228" y="1593850"/>
            <a:ext cx="8740613" cy="4283074"/>
          </a:xfrm>
        </p:spPr>
        <p:txBody>
          <a:bodyPr>
            <a:normAutofit/>
          </a:bodyPr>
          <a:lstStyle/>
          <a:p>
            <a:r>
              <a:rPr lang="nl-NL" sz="2400" dirty="0"/>
              <a:t>Leeftijd minder belangrijk dan de bijkomende aandoeningen!!</a:t>
            </a:r>
          </a:p>
          <a:p>
            <a:endParaRPr lang="nl-NL" sz="2400" dirty="0"/>
          </a:p>
          <a:p>
            <a:r>
              <a:rPr lang="nl-NL" sz="2400" b="1" dirty="0" err="1"/>
              <a:t>Frailty</a:t>
            </a:r>
            <a:r>
              <a:rPr lang="nl-NL" sz="2400" dirty="0"/>
              <a:t> = kwetsbaarheid (broosheid)</a:t>
            </a:r>
          </a:p>
          <a:p>
            <a:endParaRPr lang="nl-NL" sz="2400" dirty="0"/>
          </a:p>
          <a:p>
            <a:endParaRPr lang="nl-NL" sz="2400" dirty="0"/>
          </a:p>
          <a:p>
            <a:endParaRPr lang="nl-NL" sz="2400" dirty="0"/>
          </a:p>
          <a:p>
            <a:endParaRPr lang="nl-NL" sz="2400" dirty="0"/>
          </a:p>
        </p:txBody>
      </p:sp>
      <p:pic>
        <p:nvPicPr>
          <p:cNvPr id="4" name="Afbeelding 3">
            <a:extLst>
              <a:ext uri="{FF2B5EF4-FFF2-40B4-BE49-F238E27FC236}">
                <a16:creationId xmlns:a16="http://schemas.microsoft.com/office/drawing/2014/main" id="{7ABF7218-A24E-CEE4-60F3-71D869CC56CC}"/>
              </a:ext>
            </a:extLst>
          </p:cNvPr>
          <p:cNvPicPr>
            <a:picLocks noChangeAspect="1"/>
          </p:cNvPicPr>
          <p:nvPr/>
        </p:nvPicPr>
        <p:blipFill>
          <a:blip r:embed="rId2"/>
          <a:stretch>
            <a:fillRect/>
          </a:stretch>
        </p:blipFill>
        <p:spPr>
          <a:xfrm>
            <a:off x="3216239" y="2962719"/>
            <a:ext cx="5759521" cy="3602509"/>
          </a:xfrm>
          <a:prstGeom prst="rect">
            <a:avLst/>
          </a:prstGeom>
        </p:spPr>
      </p:pic>
    </p:spTree>
    <p:extLst>
      <p:ext uri="{BB962C8B-B14F-4D97-AF65-F5344CB8AC3E}">
        <p14:creationId xmlns:p14="http://schemas.microsoft.com/office/powerpoint/2010/main" val="139382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30FFC-4E94-8709-84A6-1E219298154A}"/>
              </a:ext>
            </a:extLst>
          </p:cNvPr>
          <p:cNvSpPr>
            <a:spLocks noGrp="1"/>
          </p:cNvSpPr>
          <p:nvPr>
            <p:ph type="title"/>
          </p:nvPr>
        </p:nvSpPr>
        <p:spPr/>
        <p:txBody>
          <a:bodyPr/>
          <a:lstStyle/>
          <a:p>
            <a:r>
              <a:rPr lang="nl-NL" dirty="0"/>
              <a:t>Behandeling</a:t>
            </a:r>
          </a:p>
        </p:txBody>
      </p:sp>
      <p:sp>
        <p:nvSpPr>
          <p:cNvPr id="3" name="Tijdelijke aanduiding voor inhoud 2">
            <a:extLst>
              <a:ext uri="{FF2B5EF4-FFF2-40B4-BE49-F238E27FC236}">
                <a16:creationId xmlns:a16="http://schemas.microsoft.com/office/drawing/2014/main" id="{497B1DF3-A4C8-DC04-0537-81474E54CC69}"/>
              </a:ext>
            </a:extLst>
          </p:cNvPr>
          <p:cNvSpPr>
            <a:spLocks noGrp="1"/>
          </p:cNvSpPr>
          <p:nvPr>
            <p:ph idx="1"/>
          </p:nvPr>
        </p:nvSpPr>
        <p:spPr/>
        <p:txBody>
          <a:bodyPr>
            <a:normAutofit/>
          </a:bodyPr>
          <a:lstStyle/>
          <a:p>
            <a:pPr marL="285750" indent="-285750">
              <a:buFont typeface="Arial" panose="020B0604020202020204" pitchFamily="34" charset="0"/>
              <a:buChar char="•"/>
            </a:pPr>
            <a:r>
              <a:rPr lang="nl-NL" sz="2000" dirty="0"/>
              <a:t>Andere behandeling bij jonge t.o.v. oudere IBD-patiënt?</a:t>
            </a:r>
          </a:p>
          <a:p>
            <a:pPr marL="463550" lvl="1" indent="-285750">
              <a:buFont typeface="Arial" panose="020B0604020202020204" pitchFamily="34" charset="0"/>
              <a:buChar char="•"/>
            </a:pPr>
            <a:r>
              <a:rPr lang="nl-NL" sz="2000" dirty="0"/>
              <a:t>Globaal niet, maar….</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Zijn alle medicijnen geschikt voor jong en oud?</a:t>
            </a:r>
          </a:p>
          <a:p>
            <a:pPr marL="463550" lvl="1" indent="-285750">
              <a:buFont typeface="Arial" panose="020B0604020202020204" pitchFamily="34" charset="0"/>
              <a:buChar char="•"/>
            </a:pPr>
            <a:r>
              <a:rPr lang="nl-NL" sz="2000" dirty="0"/>
              <a:t>Onderzoeken veelal bij “jonge” patiënten gedaan</a:t>
            </a:r>
          </a:p>
          <a:p>
            <a:pPr marL="463550" lvl="1" indent="-285750">
              <a:buFont typeface="Arial" panose="020B0604020202020204" pitchFamily="34" charset="0"/>
              <a:buChar char="•"/>
            </a:pPr>
            <a:r>
              <a:rPr lang="nl-NL" sz="2000" dirty="0"/>
              <a:t>Leeftijd vaak exclusie criterium</a:t>
            </a:r>
          </a:p>
          <a:p>
            <a:pPr marL="463550" lvl="1" indent="-285750">
              <a:buFont typeface="Arial" panose="020B0604020202020204" pitchFamily="34" charset="0"/>
              <a:buChar char="•"/>
            </a:pPr>
            <a:r>
              <a:rPr lang="nl-NL" sz="2000" dirty="0"/>
              <a:t>Gegevens moeten komen uit dagelijkse praktijk studies</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Werken medicijnen bij ouderen even goed (of slecht)?</a:t>
            </a:r>
          </a:p>
          <a:p>
            <a:pPr marL="285750" indent="-285750">
              <a:buFont typeface="Arial" panose="020B0604020202020204" pitchFamily="34" charset="0"/>
              <a:buChar char="•"/>
            </a:pPr>
            <a:r>
              <a:rPr lang="nl-NL" sz="2000" dirty="0"/>
              <a:t>Geven bepaalde medicijnen meer bijwerkingen op oudere leeftijd?</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Wat zijn de </a:t>
            </a:r>
            <a:r>
              <a:rPr lang="nl-NL" sz="2000" u="sng" dirty="0"/>
              <a:t>behandeldoelen</a:t>
            </a:r>
            <a:r>
              <a:rPr lang="nl-NL" sz="2000" dirty="0"/>
              <a:t>!?</a:t>
            </a:r>
          </a:p>
          <a:p>
            <a:endParaRPr lang="nl-NL" sz="2000" dirty="0"/>
          </a:p>
          <a:p>
            <a:pPr marL="28575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149803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mphia MSBA template">
  <a:themeElements>
    <a:clrScheme name="amphia 2015 2">
      <a:dk1>
        <a:srgbClr val="005E8C"/>
      </a:dk1>
      <a:lt1>
        <a:srgbClr val="FFFFFF"/>
      </a:lt1>
      <a:dk2>
        <a:srgbClr val="000000"/>
      </a:dk2>
      <a:lt2>
        <a:srgbClr val="808080"/>
      </a:lt2>
      <a:accent1>
        <a:srgbClr val="005E8C"/>
      </a:accent1>
      <a:accent2>
        <a:srgbClr val="64B3E8"/>
      </a:accent2>
      <a:accent3>
        <a:srgbClr val="005E8C"/>
      </a:accent3>
      <a:accent4>
        <a:srgbClr val="64B3E8"/>
      </a:accent4>
      <a:accent5>
        <a:srgbClr val="005E8C"/>
      </a:accent5>
      <a:accent6>
        <a:srgbClr val="64B3E8"/>
      </a:accent6>
      <a:hlink>
        <a:srgbClr val="005E8C"/>
      </a:hlink>
      <a:folHlink>
        <a:srgbClr val="005E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865</Words>
  <Application>Microsoft Office PowerPoint</Application>
  <PresentationFormat>Breedbeeld</PresentationFormat>
  <Paragraphs>193</Paragraphs>
  <Slides>20</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20</vt:i4>
      </vt:variant>
    </vt:vector>
  </HeadingPairs>
  <TitlesOfParts>
    <vt:vector size="22" baseType="lpstr">
      <vt:lpstr>Arial</vt:lpstr>
      <vt:lpstr>Amphia MSBA template</vt:lpstr>
      <vt:lpstr>IBD op “oudere” leeftijd</vt:lpstr>
      <vt:lpstr>Inhoud</vt:lpstr>
      <vt:lpstr>Definitie</vt:lpstr>
      <vt:lpstr>Grote variatie in “oudere” leeftijd?</vt:lpstr>
      <vt:lpstr>Incidentie</vt:lpstr>
      <vt:lpstr>Verschilt IBD op jonge of oudere leeftijd?</vt:lpstr>
      <vt:lpstr>Ander belangrijk verschil!</vt:lpstr>
      <vt:lpstr>Maar….</vt:lpstr>
      <vt:lpstr>Behandeling</vt:lpstr>
      <vt:lpstr>Specifieke medicijnen</vt:lpstr>
      <vt:lpstr>Specifieke medicijnen</vt:lpstr>
      <vt:lpstr>Specifieke medicijnen</vt:lpstr>
      <vt:lpstr>Specifieke medicijnen</vt:lpstr>
      <vt:lpstr>Specifieke medicijnen</vt:lpstr>
      <vt:lpstr>Specifieke medicijnen</vt:lpstr>
      <vt:lpstr>Specifieke medicijnen</vt:lpstr>
      <vt:lpstr>Specifieke medicijnen</vt:lpstr>
      <vt:lpstr>Specifieke medicatie</vt:lpstr>
      <vt:lpstr>Chirurgie</vt:lpstr>
      <vt:lpstr>Begeleiding in de dagelijkse praktijk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IBD op “oudere” leeftijd</dc:title>
  <dc:creator>Alexander Bodelier</dc:creator>
  <cp:lastModifiedBy>Regioservice Crohn &amp; Colitis NL</cp:lastModifiedBy>
  <cp:revision>2</cp:revision>
  <dcterms:created xsi:type="dcterms:W3CDTF">2022-09-12T11:02:03Z</dcterms:created>
  <dcterms:modified xsi:type="dcterms:W3CDTF">2022-09-20T13:19:41Z</dcterms:modified>
</cp:coreProperties>
</file>